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314" r:id="rId2"/>
    <p:sldId id="315" r:id="rId3"/>
    <p:sldId id="316" r:id="rId4"/>
    <p:sldId id="317" r:id="rId5"/>
    <p:sldId id="318" r:id="rId6"/>
    <p:sldId id="319" r:id="rId7"/>
    <p:sldId id="320" r:id="rId8"/>
    <p:sldId id="321" r:id="rId9"/>
    <p:sldId id="257" r:id="rId10"/>
    <p:sldId id="258" r:id="rId11"/>
    <p:sldId id="303" r:id="rId12"/>
    <p:sldId id="259" r:id="rId13"/>
    <p:sldId id="260" r:id="rId14"/>
    <p:sldId id="261" r:id="rId15"/>
    <p:sldId id="262" r:id="rId16"/>
    <p:sldId id="263" r:id="rId17"/>
    <p:sldId id="306" r:id="rId18"/>
    <p:sldId id="307" r:id="rId19"/>
    <p:sldId id="308" r:id="rId20"/>
    <p:sldId id="309" r:id="rId21"/>
    <p:sldId id="310" r:id="rId22"/>
    <p:sldId id="311" r:id="rId23"/>
    <p:sldId id="266" r:id="rId24"/>
    <p:sldId id="312" r:id="rId25"/>
    <p:sldId id="313" r:id="rId26"/>
    <p:sldId id="267" r:id="rId27"/>
    <p:sldId id="268" r:id="rId2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993300"/>
    <a:srgbClr val="6600CC"/>
    <a:srgbClr val="6600FF"/>
    <a:srgbClr val="CC9900"/>
    <a:srgbClr val="FF3399"/>
    <a:srgbClr val="FF00FF"/>
    <a:srgbClr val="23908D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200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Mary\class%20stuff\CHBE%20471\Fall%202008\L7%20Enzyme%20kinetics\Example%201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Mary\class%20stuff\CHBE%20471\Fall%202008\L16%20Models%20of%20Cell%20Growth\cell%20growth%205%20produc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57061288391536"/>
          <c:y val="5.1400554097404488E-2"/>
          <c:w val="0.83532716305198651"/>
          <c:h val="0.7900328024392046"/>
        </c:manualLayout>
      </c:layout>
      <c:scatterChart>
        <c:scatterStyle val="lineMarker"/>
        <c:varyColors val="0"/>
        <c:ser>
          <c:idx val="0"/>
          <c:order val="0"/>
          <c:tx>
            <c:strRef>
              <c:f>inhibition!$B$1</c:f>
              <c:strCache>
                <c:ptCount val="1"/>
                <c:pt idx="0">
                  <c:v>v</c:v>
                </c:pt>
              </c:strCache>
            </c:strRef>
          </c:tx>
          <c:spPr>
            <a:ln w="9525">
              <a:noFill/>
            </a:ln>
          </c:spPr>
          <c:marker>
            <c:symbol val="diamond"/>
            <c:size val="10"/>
            <c:spPr>
              <a:solidFill>
                <a:srgbClr val="0070C0"/>
              </a:solidFill>
            </c:spPr>
          </c:marker>
          <c:trendline>
            <c:spPr>
              <a:ln w="22225">
                <a:solidFill>
                  <a:srgbClr val="0070C0"/>
                </a:solidFill>
              </a:ln>
            </c:spPr>
            <c:trendlineType val="linear"/>
            <c:dispRSqr val="0"/>
            <c:dispEq val="0"/>
          </c:trendline>
          <c:xVal>
            <c:numRef>
              <c:f>inhibition!$C$3:$C$14</c:f>
              <c:numCache>
                <c:formatCode>General</c:formatCode>
                <c:ptCount val="12"/>
                <c:pt idx="0">
                  <c:v>-0.65400000000000225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4">
                  <c:v>0.5</c:v>
                </c:pt>
                <c:pt idx="5">
                  <c:v>0.33333333333333331</c:v>
                </c:pt>
                <c:pt idx="6">
                  <c:v>0.2</c:v>
                </c:pt>
                <c:pt idx="7">
                  <c:v>0.1</c:v>
                </c:pt>
                <c:pt idx="8">
                  <c:v>6.6666666666666693E-2</c:v>
                </c:pt>
                <c:pt idx="9">
                  <c:v>5.0000000000000024E-2</c:v>
                </c:pt>
                <c:pt idx="10">
                  <c:v>3.3333333333333354E-2</c:v>
                </c:pt>
                <c:pt idx="11">
                  <c:v>1.0000000000000007E-2</c:v>
                </c:pt>
              </c:numCache>
            </c:numRef>
          </c:xVal>
          <c:yVal>
            <c:numRef>
              <c:f>inhibition!$D$3:$D$14</c:f>
              <c:numCache>
                <c:formatCode>General</c:formatCode>
                <c:ptCount val="12"/>
                <c:pt idx="0">
                  <c:v>0</c:v>
                </c:pt>
                <c:pt idx="1">
                  <c:v>0.58823529411764519</c:v>
                </c:pt>
                <c:pt idx="2">
                  <c:v>0.33333333333333331</c:v>
                </c:pt>
                <c:pt idx="3">
                  <c:v>0.2</c:v>
                </c:pt>
                <c:pt idx="4">
                  <c:v>0.13698630136986353</c:v>
                </c:pt>
                <c:pt idx="5">
                  <c:v>0.11627906976744187</c:v>
                </c:pt>
                <c:pt idx="6">
                  <c:v>9.9009900990099611E-2</c:v>
                </c:pt>
                <c:pt idx="7">
                  <c:v>8.6206896551724227E-2</c:v>
                </c:pt>
                <c:pt idx="8">
                  <c:v>8.0645161290322814E-2</c:v>
                </c:pt>
                <c:pt idx="9">
                  <c:v>7.9365079365079388E-2</c:v>
                </c:pt>
                <c:pt idx="10">
                  <c:v>7.6923076923076983E-2</c:v>
                </c:pt>
                <c:pt idx="11">
                  <c:v>7.4074074074074084E-2</c:v>
                </c:pt>
              </c:numCache>
            </c:numRef>
          </c:yVal>
          <c:smooth val="0"/>
        </c:ser>
        <c:ser>
          <c:idx val="1"/>
          <c:order val="1"/>
          <c:tx>
            <c:v>inhibited reaction</c:v>
          </c:tx>
          <c:spPr>
            <a:ln w="28575">
              <a:solidFill>
                <a:srgbClr val="C00000"/>
              </a:solidFill>
            </a:ln>
          </c:spPr>
          <c:marker>
            <c:symbol val="square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spPr>
              <a:ln>
                <a:solidFill>
                  <a:srgbClr val="C00000"/>
                </a:solidFill>
              </a:ln>
            </c:spPr>
            <c:trendlineType val="linear"/>
            <c:dispRSqr val="0"/>
            <c:dispEq val="0"/>
          </c:trendline>
          <c:xVal>
            <c:numRef>
              <c:f>inhibition!$I$3:$I$14</c:f>
              <c:numCache>
                <c:formatCode>General</c:formatCode>
                <c:ptCount val="12"/>
                <c:pt idx="0">
                  <c:v>-4.1000000000000002E-2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4">
                  <c:v>0.5</c:v>
                </c:pt>
                <c:pt idx="5">
                  <c:v>0.33333333333333331</c:v>
                </c:pt>
                <c:pt idx="6">
                  <c:v>0.2</c:v>
                </c:pt>
                <c:pt idx="7">
                  <c:v>0.1</c:v>
                </c:pt>
                <c:pt idx="8">
                  <c:v>6.6666666666666693E-2</c:v>
                </c:pt>
                <c:pt idx="9">
                  <c:v>5.0000000000000024E-2</c:v>
                </c:pt>
                <c:pt idx="10">
                  <c:v>3.3333333333333354E-2</c:v>
                </c:pt>
                <c:pt idx="11">
                  <c:v>1.0000000000000007E-2</c:v>
                </c:pt>
              </c:numCache>
            </c:numRef>
          </c:xVal>
          <c:yVal>
            <c:numRef>
              <c:f>inhibition!$H$3:$H$14</c:f>
              <c:numCache>
                <c:formatCode>General</c:formatCode>
                <c:ptCount val="12"/>
                <c:pt idx="0">
                  <c:v>0</c:v>
                </c:pt>
                <c:pt idx="1">
                  <c:v>7.1883211678832115</c:v>
                </c:pt>
                <c:pt idx="2">
                  <c:v>3.6306569343065602</c:v>
                </c:pt>
                <c:pt idx="3">
                  <c:v>1.8518248175182443</c:v>
                </c:pt>
                <c:pt idx="4">
                  <c:v>0.96240875912408763</c:v>
                </c:pt>
                <c:pt idx="5">
                  <c:v>0.66593673965936762</c:v>
                </c:pt>
                <c:pt idx="6">
                  <c:v>0.42875912408759126</c:v>
                </c:pt>
                <c:pt idx="7">
                  <c:v>0.25087591240875917</c:v>
                </c:pt>
                <c:pt idx="8">
                  <c:v>0.19158150851581512</c:v>
                </c:pt>
                <c:pt idx="9">
                  <c:v>0.16193430656934382</c:v>
                </c:pt>
                <c:pt idx="10">
                  <c:v>0.13228710462287124</c:v>
                </c:pt>
                <c:pt idx="11">
                  <c:v>9.0781021897810232E-2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3635440"/>
        <c:axId val="443635984"/>
      </c:scatterChart>
      <c:valAx>
        <c:axId val="443635440"/>
        <c:scaling>
          <c:orientation val="minMax"/>
          <c:max val="2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1/C</a:t>
                </a:r>
                <a:r>
                  <a:rPr lang="en-US" sz="1800" baseline="-25000" dirty="0" smtClean="0"/>
                  <a:t>S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(</a:t>
                </a:r>
                <a:r>
                  <a:rPr lang="en-US" sz="1800" dirty="0" err="1"/>
                  <a:t>mmol</a:t>
                </a:r>
                <a:r>
                  <a:rPr lang="en-US" sz="1800" dirty="0"/>
                  <a:t>)</a:t>
                </a:r>
                <a:r>
                  <a:rPr lang="en-US" sz="1800" baseline="30000" dirty="0"/>
                  <a:t>-1 </a:t>
                </a:r>
              </a:p>
            </c:rich>
          </c:tx>
          <c:layout/>
          <c:overlay val="0"/>
        </c:title>
        <c:numFmt formatCode="#,##0" sourceLinked="0"/>
        <c:majorTickMark val="out"/>
        <c:minorTickMark val="out"/>
        <c:tickLblPos val="nextTo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443635984"/>
        <c:crosses val="autoZero"/>
        <c:crossBetween val="midCat"/>
        <c:majorUnit val="1"/>
        <c:minorUnit val="0.5"/>
      </c:valAx>
      <c:valAx>
        <c:axId val="443635984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 smtClean="0"/>
                  <a:t>1/</a:t>
                </a:r>
                <a:r>
                  <a:rPr lang="en-US" sz="1800" dirty="0" err="1" smtClean="0"/>
                  <a:t>r</a:t>
                </a:r>
                <a:r>
                  <a:rPr lang="en-US" sz="1800" baseline="-25000" dirty="0" err="1" smtClean="0"/>
                  <a:t>P</a:t>
                </a:r>
                <a:endParaRPr lang="en-US" sz="1800" baseline="30000" dirty="0"/>
              </a:p>
            </c:rich>
          </c:tx>
          <c:layout>
            <c:manualLayout>
              <c:xMode val="edge"/>
              <c:yMode val="edge"/>
              <c:x val="3.4795321637426914E-2"/>
              <c:y val="0.3364812709038086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25400">
            <a:solidFill>
              <a:srgbClr val="003366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443635440"/>
        <c:crosses val="autoZero"/>
        <c:crossBetween val="midCat"/>
      </c:valAx>
      <c:spPr>
        <a:noFill/>
        <a:ln w="28575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009697940299868"/>
          <c:y val="5.1400554097404488E-2"/>
          <c:w val="0.84037012322612215"/>
          <c:h val="0.83297426363371574"/>
        </c:manualLayout>
      </c:layout>
      <c:scatterChart>
        <c:scatterStyle val="lineMarker"/>
        <c:varyColors val="0"/>
        <c:ser>
          <c:idx val="0"/>
          <c:order val="0"/>
          <c:marker>
            <c:symbol val="none"/>
          </c:marker>
          <c:xVal>
            <c:numRef>
              <c:f>Sheet2!$A$2:$A$15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10</c:v>
                </c:pt>
                <c:pt idx="8">
                  <c:v>20</c:v>
                </c:pt>
                <c:pt idx="9">
                  <c:v>30</c:v>
                </c:pt>
                <c:pt idx="10">
                  <c:v>40</c:v>
                </c:pt>
                <c:pt idx="11">
                  <c:v>50</c:v>
                </c:pt>
                <c:pt idx="12">
                  <c:v>75</c:v>
                </c:pt>
                <c:pt idx="13">
                  <c:v>100</c:v>
                </c:pt>
              </c:numCache>
            </c:numRef>
          </c:xVal>
          <c:yVal>
            <c:numRef>
              <c:f>Sheet2!$B$2:$B$15</c:f>
              <c:numCache>
                <c:formatCode>General</c:formatCode>
                <c:ptCount val="14"/>
                <c:pt idx="0">
                  <c:v>0</c:v>
                </c:pt>
                <c:pt idx="1">
                  <c:v>1.111111111111112</c:v>
                </c:pt>
                <c:pt idx="2">
                  <c:v>2</c:v>
                </c:pt>
                <c:pt idx="3">
                  <c:v>3.3333333333333335</c:v>
                </c:pt>
                <c:pt idx="4">
                  <c:v>4.2857142857142874</c:v>
                </c:pt>
                <c:pt idx="5">
                  <c:v>5</c:v>
                </c:pt>
                <c:pt idx="6">
                  <c:v>5.5555555555555314</c:v>
                </c:pt>
                <c:pt idx="7">
                  <c:v>7.1428571428571415</c:v>
                </c:pt>
                <c:pt idx="8">
                  <c:v>8.3333333333333357</c:v>
                </c:pt>
                <c:pt idx="9">
                  <c:v>9</c:v>
                </c:pt>
                <c:pt idx="10">
                  <c:v>9.4500000000000028</c:v>
                </c:pt>
                <c:pt idx="11">
                  <c:v>9.7000000000000011</c:v>
                </c:pt>
                <c:pt idx="12">
                  <c:v>9.9</c:v>
                </c:pt>
                <c:pt idx="13">
                  <c:v>10</c:v>
                </c:pt>
              </c:numCache>
            </c:numRef>
          </c:yVal>
          <c:smooth val="1"/>
        </c:ser>
        <c:ser>
          <c:idx val="1"/>
          <c:order val="1"/>
          <c:spPr>
            <a:ln w="28575">
              <a:prstDash val="sysDash"/>
            </a:ln>
          </c:spPr>
          <c:marker>
            <c:symbol val="none"/>
          </c:marker>
          <c:xVal>
            <c:numRef>
              <c:f>Sheet2!$C$2:$C$13</c:f>
              <c:numCache>
                <c:formatCode>General</c:formatCode>
                <c:ptCount val="12"/>
                <c:pt idx="0">
                  <c:v>4.5</c:v>
                </c:pt>
                <c:pt idx="1">
                  <c:v>4.5</c:v>
                </c:pt>
                <c:pt idx="2">
                  <c:v>4.5</c:v>
                </c:pt>
                <c:pt idx="3">
                  <c:v>4.5</c:v>
                </c:pt>
                <c:pt idx="4">
                  <c:v>4.5</c:v>
                </c:pt>
                <c:pt idx="5">
                  <c:v>4.5</c:v>
                </c:pt>
                <c:pt idx="6">
                  <c:v>4.5</c:v>
                </c:pt>
                <c:pt idx="7">
                  <c:v>4.5</c:v>
                </c:pt>
                <c:pt idx="8">
                  <c:v>4.5</c:v>
                </c:pt>
                <c:pt idx="9">
                  <c:v>4.5</c:v>
                </c:pt>
                <c:pt idx="10">
                  <c:v>4.5</c:v>
                </c:pt>
                <c:pt idx="11">
                  <c:v>4.5</c:v>
                </c:pt>
              </c:numCache>
            </c:numRef>
          </c:xVal>
          <c:yVal>
            <c:numRef>
              <c:f>Sheet2!$D$2:$D$13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</c:numCache>
            </c:numRef>
          </c:yVal>
          <c:smooth val="0"/>
        </c:ser>
        <c:ser>
          <c:idx val="2"/>
          <c:order val="2"/>
          <c:spPr>
            <a:ln w="28575">
              <a:solidFill>
                <a:schemeClr val="accent2"/>
              </a:solidFill>
              <a:prstDash val="sysDash"/>
            </a:ln>
          </c:spPr>
          <c:marker>
            <c:symbol val="none"/>
          </c:marker>
          <c:xVal>
            <c:numRef>
              <c:f>Sheet2!$E$2:$E$6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xVal>
          <c:yVal>
            <c:numRef>
              <c:f>Sheet2!$F$2:$F$6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</c:numCache>
            </c:numRef>
          </c:yVal>
          <c:smooth val="0"/>
        </c:ser>
        <c:ser>
          <c:idx val="3"/>
          <c:order val="3"/>
          <c:spPr>
            <a:ln w="28575">
              <a:prstDash val="sysDash"/>
            </a:ln>
          </c:spPr>
          <c:marker>
            <c:symbol val="none"/>
          </c:marker>
          <c:xVal>
            <c:numRef>
              <c:f>Sheet2!$A$2:$A$15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10</c:v>
                </c:pt>
                <c:pt idx="8">
                  <c:v>20</c:v>
                </c:pt>
                <c:pt idx="9">
                  <c:v>30</c:v>
                </c:pt>
                <c:pt idx="10">
                  <c:v>40</c:v>
                </c:pt>
                <c:pt idx="11">
                  <c:v>50</c:v>
                </c:pt>
                <c:pt idx="12">
                  <c:v>75</c:v>
                </c:pt>
                <c:pt idx="13">
                  <c:v>100</c:v>
                </c:pt>
              </c:numCache>
            </c:numRef>
          </c:xVal>
          <c:yVal>
            <c:numRef>
              <c:f>Sheet2!$G$2:$G$15</c:f>
              <c:numCache>
                <c:formatCode>General</c:formatCode>
                <c:ptCount val="1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</c:numCache>
            </c:numRef>
          </c:yVal>
          <c:smooth val="0"/>
        </c:ser>
        <c:ser>
          <c:idx val="4"/>
          <c:order val="4"/>
          <c:spPr>
            <a:ln w="381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Sheet2!$H$2:$H$13</c:f>
              <c:numCache>
                <c:formatCode>General</c:formatCode>
                <c:ptCount val="12"/>
                <c:pt idx="0">
                  <c:v>60</c:v>
                </c:pt>
                <c:pt idx="1">
                  <c:v>60</c:v>
                </c:pt>
                <c:pt idx="2">
                  <c:v>60</c:v>
                </c:pt>
                <c:pt idx="3">
                  <c:v>60</c:v>
                </c:pt>
                <c:pt idx="4">
                  <c:v>60</c:v>
                </c:pt>
                <c:pt idx="5">
                  <c:v>60</c:v>
                </c:pt>
                <c:pt idx="6">
                  <c:v>60</c:v>
                </c:pt>
                <c:pt idx="7">
                  <c:v>60</c:v>
                </c:pt>
                <c:pt idx="8">
                  <c:v>60</c:v>
                </c:pt>
                <c:pt idx="9">
                  <c:v>60</c:v>
                </c:pt>
                <c:pt idx="10">
                  <c:v>60</c:v>
                </c:pt>
                <c:pt idx="11">
                  <c:v>60</c:v>
                </c:pt>
              </c:numCache>
            </c:numRef>
          </c:xVal>
          <c:yVal>
            <c:numRef>
              <c:f>Sheet2!$I$2:$I$13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99911408"/>
        <c:axId val="999908144"/>
      </c:scatterChart>
      <c:valAx>
        <c:axId val="9999114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S</a:t>
                </a:r>
              </a:p>
            </c:rich>
          </c:tx>
          <c:layout/>
          <c:overlay val="0"/>
        </c:title>
        <c:numFmt formatCode="General" sourceLinked="0"/>
        <c:majorTickMark val="in"/>
        <c:minorTickMark val="none"/>
        <c:tickLblPos val="none"/>
        <c:spPr>
          <a:ln w="19050">
            <a:solidFill>
              <a:schemeClr val="tx1"/>
            </a:solidFill>
          </a:ln>
        </c:spPr>
        <c:crossAx val="999908144"/>
        <c:crosses val="autoZero"/>
        <c:crossBetween val="midCat"/>
        <c:majorUnit val="10"/>
        <c:minorUnit val="2"/>
      </c:valAx>
      <c:valAx>
        <c:axId val="999908144"/>
        <c:scaling>
          <c:orientation val="minMax"/>
          <c:max val="11"/>
          <c:min val="0"/>
        </c:scaling>
        <c:delete val="0"/>
        <c:axPos val="l"/>
        <c:title>
          <c:tx>
            <c:rich>
              <a:bodyPr rot="0" vert="wordArtVert"/>
              <a:lstStyle/>
              <a:p>
                <a:pPr>
                  <a:defRPr sz="1800">
                    <a:latin typeface="Symbol" pitchFamily="18" charset="2"/>
                  </a:defRPr>
                </a:pPr>
                <a:r>
                  <a:rPr lang="en-US" sz="1800">
                    <a:latin typeface="Symbol" pitchFamily="18" charset="2"/>
                  </a:rPr>
                  <a:t>m</a:t>
                </a:r>
              </a:p>
            </c:rich>
          </c:tx>
          <c:layout>
            <c:manualLayout>
              <c:xMode val="edge"/>
              <c:yMode val="edge"/>
              <c:x val="0"/>
              <c:y val="0.39907990667833187"/>
            </c:manualLayout>
          </c:layout>
          <c:overlay val="0"/>
        </c:title>
        <c:numFmt formatCode="#,##0.00" sourceLinked="0"/>
        <c:majorTickMark val="in"/>
        <c:minorTickMark val="none"/>
        <c:tickLblPos val="none"/>
        <c:spPr>
          <a:ln w="19050">
            <a:solidFill>
              <a:sysClr val="windowText" lastClr="000000"/>
            </a:solidFill>
          </a:ln>
        </c:spPr>
        <c:crossAx val="999911408"/>
        <c:crosses val="autoZero"/>
        <c:crossBetween val="midCat"/>
      </c:valAx>
      <c:spPr>
        <a:ln w="38100">
          <a:solidFill>
            <a:sysClr val="windowText" lastClr="000000"/>
          </a:solidFill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Relationship Id="rId9" Type="http://schemas.openxmlformats.org/officeDocument/2006/relationships/image" Target="../media/image87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3" Type="http://schemas.openxmlformats.org/officeDocument/2006/relationships/image" Target="../media/image90.wmf"/><Relationship Id="rId7" Type="http://schemas.openxmlformats.org/officeDocument/2006/relationships/image" Target="../media/image94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image" Target="../media/image98.wmf"/><Relationship Id="rId7" Type="http://schemas.openxmlformats.org/officeDocument/2006/relationships/image" Target="../media/image101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10" Type="http://schemas.openxmlformats.org/officeDocument/2006/relationships/image" Target="../media/image103.wmf"/><Relationship Id="rId4" Type="http://schemas.openxmlformats.org/officeDocument/2006/relationships/image" Target="../media/image93.wmf"/><Relationship Id="rId9" Type="http://schemas.openxmlformats.org/officeDocument/2006/relationships/image" Target="../media/image102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image" Target="../media/image100.wmf"/><Relationship Id="rId7" Type="http://schemas.openxmlformats.org/officeDocument/2006/relationships/image" Target="../media/image109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08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Relationship Id="rId9" Type="http://schemas.openxmlformats.org/officeDocument/2006/relationships/image" Target="../media/image1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image" Target="../media/image119.wmf"/><Relationship Id="rId3" Type="http://schemas.openxmlformats.org/officeDocument/2006/relationships/image" Target="../media/image100.wmf"/><Relationship Id="rId7" Type="http://schemas.openxmlformats.org/officeDocument/2006/relationships/image" Target="../media/image113.wmf"/><Relationship Id="rId12" Type="http://schemas.openxmlformats.org/officeDocument/2006/relationships/image" Target="../media/image118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12.wmf"/><Relationship Id="rId11" Type="http://schemas.openxmlformats.org/officeDocument/2006/relationships/image" Target="../media/image117.wmf"/><Relationship Id="rId5" Type="http://schemas.openxmlformats.org/officeDocument/2006/relationships/image" Target="../media/image107.wmf"/><Relationship Id="rId10" Type="http://schemas.openxmlformats.org/officeDocument/2006/relationships/image" Target="../media/image116.wmf"/><Relationship Id="rId4" Type="http://schemas.openxmlformats.org/officeDocument/2006/relationships/image" Target="../media/image106.wmf"/><Relationship Id="rId9" Type="http://schemas.openxmlformats.org/officeDocument/2006/relationships/image" Target="../media/image11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3" Type="http://schemas.openxmlformats.org/officeDocument/2006/relationships/image" Target="../media/image127.wmf"/><Relationship Id="rId7" Type="http://schemas.openxmlformats.org/officeDocument/2006/relationships/image" Target="../media/image72.wmf"/><Relationship Id="rId2" Type="http://schemas.openxmlformats.org/officeDocument/2006/relationships/image" Target="../media/image89.wmf"/><Relationship Id="rId1" Type="http://schemas.openxmlformats.org/officeDocument/2006/relationships/image" Target="../media/image126.wmf"/><Relationship Id="rId6" Type="http://schemas.openxmlformats.org/officeDocument/2006/relationships/image" Target="../media/image130.wmf"/><Relationship Id="rId5" Type="http://schemas.openxmlformats.org/officeDocument/2006/relationships/image" Target="../media/image129.wmf"/><Relationship Id="rId10" Type="http://schemas.openxmlformats.org/officeDocument/2006/relationships/image" Target="../media/image133.wmf"/><Relationship Id="rId4" Type="http://schemas.openxmlformats.org/officeDocument/2006/relationships/image" Target="../media/image128.wmf"/><Relationship Id="rId9" Type="http://schemas.openxmlformats.org/officeDocument/2006/relationships/image" Target="../media/image13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wmf"/><Relationship Id="rId2" Type="http://schemas.openxmlformats.org/officeDocument/2006/relationships/image" Target="../media/image135.wmf"/><Relationship Id="rId1" Type="http://schemas.openxmlformats.org/officeDocument/2006/relationships/image" Target="../media/image134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wmf"/><Relationship Id="rId2" Type="http://schemas.openxmlformats.org/officeDocument/2006/relationships/image" Target="../media/image139.wmf"/><Relationship Id="rId1" Type="http://schemas.openxmlformats.org/officeDocument/2006/relationships/image" Target="../media/image138.wmf"/><Relationship Id="rId4" Type="http://schemas.openxmlformats.org/officeDocument/2006/relationships/image" Target="../media/image14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0.51667</cdr:x>
      <cdr:y>0.17396</cdr:y>
    </cdr:from>
    <cdr:to>
      <cdr:x>0.88509</cdr:x>
      <cdr:y>0.28749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62200" y="609780"/>
          <a:ext cx="1684417" cy="397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400" b="1" dirty="0" smtClean="0">
              <a:solidFill>
                <a:srgbClr val="C00000"/>
              </a:solidFill>
            </a:rPr>
            <a:t>Inhibited reaction</a:t>
          </a:r>
          <a:endParaRPr lang="en-US" sz="14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0.48333</cdr:x>
      <cdr:y>0.43481</cdr:y>
    </cdr:from>
    <cdr:to>
      <cdr:x>0.90438</cdr:x>
      <cdr:y>0.54834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209800" y="1524180"/>
          <a:ext cx="1925041" cy="3979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rgbClr val="003366"/>
              </a:solidFill>
              <a:latin typeface="Arial"/>
            </a:defRPr>
          </a:lvl1pPr>
          <a:lvl2pPr marL="457200" algn="l" defTabSz="914400" rtl="0" eaLnBrk="1" latinLnBrk="0" hangingPunct="1">
            <a:defRPr sz="1800" kern="1200">
              <a:solidFill>
                <a:srgbClr val="003366"/>
              </a:solidFill>
              <a:latin typeface="Arial"/>
            </a:defRPr>
          </a:lvl2pPr>
          <a:lvl3pPr marL="914400" algn="l" defTabSz="914400" rtl="0" eaLnBrk="1" latinLnBrk="0" hangingPunct="1">
            <a:defRPr sz="1800" kern="1200">
              <a:solidFill>
                <a:srgbClr val="003366"/>
              </a:solidFill>
              <a:latin typeface="Arial"/>
            </a:defRPr>
          </a:lvl3pPr>
          <a:lvl4pPr marL="1371600" algn="l" defTabSz="914400" rtl="0" eaLnBrk="1" latinLnBrk="0" hangingPunct="1">
            <a:defRPr sz="1800" kern="1200">
              <a:solidFill>
                <a:srgbClr val="003366"/>
              </a:solidFill>
              <a:latin typeface="Arial"/>
            </a:defRPr>
          </a:lvl4pPr>
          <a:lvl5pPr marL="1828800" algn="l" defTabSz="914400" rtl="0" eaLnBrk="1" latinLnBrk="0" hangingPunct="1">
            <a:defRPr sz="1800" kern="1200">
              <a:solidFill>
                <a:srgbClr val="003366"/>
              </a:solidFill>
              <a:latin typeface="Arial"/>
            </a:defRPr>
          </a:lvl5pPr>
          <a:lvl6pPr marL="2286000" algn="l" defTabSz="914400" rtl="0" eaLnBrk="1" latinLnBrk="0" hangingPunct="1">
            <a:defRPr sz="1800" kern="1200">
              <a:solidFill>
                <a:srgbClr val="003366"/>
              </a:solidFill>
              <a:latin typeface="Arial"/>
            </a:defRPr>
          </a:lvl6pPr>
          <a:lvl7pPr marL="2743200" algn="l" defTabSz="914400" rtl="0" eaLnBrk="1" latinLnBrk="0" hangingPunct="1">
            <a:defRPr sz="1800" kern="1200">
              <a:solidFill>
                <a:srgbClr val="003366"/>
              </a:solidFill>
              <a:latin typeface="Arial"/>
            </a:defRPr>
          </a:lvl7pPr>
          <a:lvl8pPr marL="3200400" algn="l" defTabSz="914400" rtl="0" eaLnBrk="1" latinLnBrk="0" hangingPunct="1">
            <a:defRPr sz="1800" kern="1200">
              <a:solidFill>
                <a:srgbClr val="003366"/>
              </a:solidFill>
              <a:latin typeface="Arial"/>
            </a:defRPr>
          </a:lvl8pPr>
          <a:lvl9pPr marL="3657600" algn="l" defTabSz="914400" rtl="0" eaLnBrk="1" latinLnBrk="0" hangingPunct="1">
            <a:defRPr sz="1800" kern="1200">
              <a:solidFill>
                <a:srgbClr val="003366"/>
              </a:solidFill>
              <a:latin typeface="Arial"/>
            </a:defRPr>
          </a:lvl9pPr>
        </a:lstStyle>
        <a:p xmlns:a="http://schemas.openxmlformats.org/drawingml/2006/main">
          <a:r>
            <a:rPr lang="en-US" sz="1400" b="1" dirty="0" smtClean="0">
              <a:solidFill>
                <a:srgbClr val="0070C0"/>
              </a:solidFill>
            </a:rPr>
            <a:t>Uninhibited reaction</a:t>
          </a:r>
          <a:endParaRPr lang="en-US" sz="1400" b="1" dirty="0">
            <a:solidFill>
              <a:srgbClr val="0070C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0.12875</cdr:x>
      <cdr:y>0.86458</cdr:y>
    </cdr:from>
    <cdr:to>
      <cdr:x>0.24174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6755" y="2381250"/>
          <a:ext cx="488627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800" b="1">
              <a:solidFill>
                <a:schemeClr val="accent2"/>
              </a:solidFill>
            </a:rPr>
            <a:t>K</a:t>
          </a:r>
          <a:r>
            <a:rPr lang="en-US" sz="1800" b="1" baseline="-25000">
              <a:solidFill>
                <a:schemeClr val="accent2"/>
              </a:solidFill>
            </a:rPr>
            <a:t>S</a:t>
          </a:r>
          <a:endParaRPr lang="en-US" sz="1800" b="1">
            <a:solidFill>
              <a:schemeClr val="accent2"/>
            </a:solidFill>
          </a:endParaRPr>
        </a:p>
      </cdr:txBody>
    </cdr:sp>
  </cdr:relSizeAnchor>
  <cdr:relSizeAnchor xmlns:cdr="http://schemas.openxmlformats.org/drawingml/2006/chartDrawing">
    <cdr:from>
      <cdr:x>0.00282</cdr:x>
      <cdr:y>0.11111</cdr:y>
    </cdr:from>
    <cdr:to>
      <cdr:x>0.11864</cdr:x>
      <cdr:y>0.27083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525" y="304800"/>
          <a:ext cx="390525" cy="4381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800" b="1" cap="none" baseline="0">
              <a:solidFill>
                <a:srgbClr val="7030A0"/>
              </a:solidFill>
              <a:latin typeface="Symbol" pitchFamily="18" charset="2"/>
            </a:rPr>
            <a:t>m</a:t>
          </a:r>
          <a:r>
            <a:rPr lang="en-US" sz="1800" b="1" cap="none" baseline="-25000">
              <a:solidFill>
                <a:srgbClr val="7030A0"/>
              </a:solidFill>
            </a:rPr>
            <a:t>m</a:t>
          </a:r>
          <a:endParaRPr lang="en-US" sz="1800" b="1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0.63785</cdr:x>
      <cdr:y>0.21875</cdr:y>
    </cdr:from>
    <cdr:to>
      <cdr:x>0.99095</cdr:x>
      <cdr:y>0.4375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758267" y="600075"/>
          <a:ext cx="1526959" cy="600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800">
              <a:latin typeface="Arial" pitchFamily="34" charset="0"/>
              <a:cs typeface="Arial" pitchFamily="34" charset="0"/>
            </a:rPr>
            <a:t>Exponential </a:t>
          </a:r>
        </a:p>
        <a:p xmlns:a="http://schemas.openxmlformats.org/drawingml/2006/main">
          <a:r>
            <a:rPr lang="en-US" sz="1800">
              <a:latin typeface="Arial" pitchFamily="34" charset="0"/>
              <a:cs typeface="Arial" pitchFamily="34" charset="0"/>
            </a:rPr>
            <a:t>phase</a:t>
          </a:r>
        </a:p>
      </cdr:txBody>
    </cdr:sp>
  </cdr:relSizeAnchor>
  <cdr:relSizeAnchor xmlns:cdr="http://schemas.openxmlformats.org/drawingml/2006/chartDrawing">
    <cdr:from>
      <cdr:x>0.30543</cdr:x>
      <cdr:y>0.40741</cdr:y>
    </cdr:from>
    <cdr:to>
      <cdr:x>0.55213</cdr:x>
      <cdr:y>0.62269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981200" y="1676400"/>
          <a:ext cx="1600200" cy="8858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800" dirty="0">
              <a:latin typeface="Arial" pitchFamily="34" charset="0"/>
              <a:cs typeface="Arial" pitchFamily="34" charset="0"/>
            </a:rPr>
            <a:t>decelerating</a:t>
          </a:r>
        </a:p>
        <a:p xmlns:a="http://schemas.openxmlformats.org/drawingml/2006/main">
          <a:r>
            <a:rPr lang="en-US" sz="1800" dirty="0">
              <a:latin typeface="Arial" pitchFamily="34" charset="0"/>
              <a:cs typeface="Arial" pitchFamily="34" charset="0"/>
            </a:rPr>
            <a:t>phase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D8EA8F92-A9FB-48D0-B5D4-BC9192C6D270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A76FFC61-11C6-4D1E-A9B1-50F602B52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02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C780CA73-930F-4E53-A6D9-563EF1DB9DE7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47" tIns="48324" rIns="96647" bIns="483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09D48015-7F7A-4E89-AF8C-6A422D7DEA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61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F9A40-7ACE-4B76-A404-68C0BA1171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6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For Lineweaver-Burk Plot, Both Km, apparent and Vm, apparent are smaller than Vmax and Km without inhibitor.  Therefore both the y-intercept and x-intercept values change.  However, the factor from the inhibitor cancels out, so the slope is Km/Vm.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E-H: the slope, Km, app, is decreasing as inhibitor increases and the y-intercept, Vmax, app, also decreases as the inhibitor increases.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777EFC-73D2-44FC-BD18-219E4F91814E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64591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0C10D1-B692-4708-A9B2-8B4100F78AC0}" type="slidenum">
              <a:rPr lang="en-US"/>
              <a:pPr/>
              <a:t>6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570"/>
            <a:ext cx="5364480" cy="432054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85742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48015-7F7A-4E89-AF8C-6A422D7DEA0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96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1C3E-A0ED-46BB-8E21-774409B238A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72D5E-D301-4223-A9B6-FDFF2F2B1B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8465609" y="0"/>
            <a:ext cx="6669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L11-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7.wmf"/><Relationship Id="rId3" Type="http://schemas.openxmlformats.org/officeDocument/2006/relationships/image" Target="../media/image50.jpeg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49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41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54.jpeg"/><Relationship Id="rId4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4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5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7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74.bin"/><Relationship Id="rId18" Type="http://schemas.openxmlformats.org/officeDocument/2006/relationships/image" Target="../media/image86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76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5.wmf"/><Relationship Id="rId20" Type="http://schemas.openxmlformats.org/officeDocument/2006/relationships/image" Target="../media/image87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82.wmf"/><Relationship Id="rId19" Type="http://schemas.openxmlformats.org/officeDocument/2006/relationships/oleObject" Target="../embeddings/oleObject77.bin"/><Relationship Id="rId4" Type="http://schemas.openxmlformats.org/officeDocument/2006/relationships/image" Target="../media/image79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8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92.wmf"/><Relationship Id="rId18" Type="http://schemas.openxmlformats.org/officeDocument/2006/relationships/oleObject" Target="../embeddings/oleObject8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94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84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91.wmf"/><Relationship Id="rId5" Type="http://schemas.openxmlformats.org/officeDocument/2006/relationships/image" Target="../media/image88.wmf"/><Relationship Id="rId15" Type="http://schemas.openxmlformats.org/officeDocument/2006/relationships/image" Target="../media/image93.wmf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95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90.wmf"/><Relationship Id="rId14" Type="http://schemas.openxmlformats.org/officeDocument/2006/relationships/oleObject" Target="../embeddings/oleObject8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3.jpe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91.bin"/><Relationship Id="rId18" Type="http://schemas.openxmlformats.org/officeDocument/2006/relationships/image" Target="../media/image94.wmf"/><Relationship Id="rId3" Type="http://schemas.openxmlformats.org/officeDocument/2006/relationships/oleObject" Target="../embeddings/oleObject86.bin"/><Relationship Id="rId21" Type="http://schemas.openxmlformats.org/officeDocument/2006/relationships/oleObject" Target="../embeddings/oleObject95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9.wmf"/><Relationship Id="rId17" Type="http://schemas.openxmlformats.org/officeDocument/2006/relationships/oleObject" Target="../embeddings/oleObject9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01.wmf"/><Relationship Id="rId20" Type="http://schemas.openxmlformats.org/officeDocument/2006/relationships/image" Target="../media/image102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93.wmf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96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100.wmf"/><Relationship Id="rId22" Type="http://schemas.openxmlformats.org/officeDocument/2006/relationships/image" Target="../media/image10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01.bin"/><Relationship Id="rId18" Type="http://schemas.openxmlformats.org/officeDocument/2006/relationships/image" Target="../media/image110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107.wmf"/><Relationship Id="rId17" Type="http://schemas.openxmlformats.org/officeDocument/2006/relationships/oleObject" Target="../embeddings/oleObject10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09.wmf"/><Relationship Id="rId20" Type="http://schemas.openxmlformats.org/officeDocument/2006/relationships/image" Target="../media/image111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10" Type="http://schemas.openxmlformats.org/officeDocument/2006/relationships/image" Target="../media/image106.wmf"/><Relationship Id="rId19" Type="http://schemas.openxmlformats.org/officeDocument/2006/relationships/oleObject" Target="../embeddings/oleObject104.bin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10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10.bin"/><Relationship Id="rId18" Type="http://schemas.openxmlformats.org/officeDocument/2006/relationships/image" Target="../media/image114.wmf"/><Relationship Id="rId26" Type="http://schemas.openxmlformats.org/officeDocument/2006/relationships/image" Target="../media/image118.wmf"/><Relationship Id="rId3" Type="http://schemas.openxmlformats.org/officeDocument/2006/relationships/oleObject" Target="../embeddings/oleObject105.bin"/><Relationship Id="rId21" Type="http://schemas.openxmlformats.org/officeDocument/2006/relationships/oleObject" Target="../embeddings/oleObject114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7.wmf"/><Relationship Id="rId17" Type="http://schemas.openxmlformats.org/officeDocument/2006/relationships/oleObject" Target="../embeddings/oleObject112.bin"/><Relationship Id="rId25" Type="http://schemas.openxmlformats.org/officeDocument/2006/relationships/oleObject" Target="../embeddings/oleObject116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13.wmf"/><Relationship Id="rId20" Type="http://schemas.openxmlformats.org/officeDocument/2006/relationships/image" Target="../media/image115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09.bin"/><Relationship Id="rId24" Type="http://schemas.openxmlformats.org/officeDocument/2006/relationships/image" Target="../media/image117.wmf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23" Type="http://schemas.openxmlformats.org/officeDocument/2006/relationships/oleObject" Target="../embeddings/oleObject115.bin"/><Relationship Id="rId28" Type="http://schemas.openxmlformats.org/officeDocument/2006/relationships/image" Target="../media/image119.wmf"/><Relationship Id="rId10" Type="http://schemas.openxmlformats.org/officeDocument/2006/relationships/image" Target="../media/image106.wmf"/><Relationship Id="rId19" Type="http://schemas.openxmlformats.org/officeDocument/2006/relationships/oleObject" Target="../embeddings/oleObject113.bin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12.wmf"/><Relationship Id="rId22" Type="http://schemas.openxmlformats.org/officeDocument/2006/relationships/image" Target="../media/image116.wmf"/><Relationship Id="rId27" Type="http://schemas.openxmlformats.org/officeDocument/2006/relationships/oleObject" Target="../embeddings/oleObject117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123.bin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2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0" Type="http://schemas.openxmlformats.org/officeDocument/2006/relationships/image" Target="../media/image123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25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13" Type="http://schemas.openxmlformats.org/officeDocument/2006/relationships/oleObject" Target="../embeddings/oleObject129.bin"/><Relationship Id="rId18" Type="http://schemas.openxmlformats.org/officeDocument/2006/relationships/image" Target="../media/image131.wmf"/><Relationship Id="rId3" Type="http://schemas.openxmlformats.org/officeDocument/2006/relationships/oleObject" Target="../embeddings/oleObject124.bin"/><Relationship Id="rId21" Type="http://schemas.openxmlformats.org/officeDocument/2006/relationships/oleObject" Target="../embeddings/oleObject133.bin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129.wmf"/><Relationship Id="rId17" Type="http://schemas.openxmlformats.org/officeDocument/2006/relationships/oleObject" Target="../embeddings/oleObject131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2.wmf"/><Relationship Id="rId20" Type="http://schemas.openxmlformats.org/officeDocument/2006/relationships/image" Target="../media/image132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128.bin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10" Type="http://schemas.openxmlformats.org/officeDocument/2006/relationships/image" Target="../media/image128.wmf"/><Relationship Id="rId19" Type="http://schemas.openxmlformats.org/officeDocument/2006/relationships/oleObject" Target="../embeddings/oleObject132.bin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30.wmf"/><Relationship Id="rId22" Type="http://schemas.openxmlformats.org/officeDocument/2006/relationships/image" Target="../media/image13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3" Type="http://schemas.openxmlformats.org/officeDocument/2006/relationships/oleObject" Target="../embeddings/oleObject134.bin"/><Relationship Id="rId7" Type="http://schemas.openxmlformats.org/officeDocument/2006/relationships/oleObject" Target="../embeddings/oleObject13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35.wmf"/><Relationship Id="rId5" Type="http://schemas.openxmlformats.org/officeDocument/2006/relationships/oleObject" Target="../embeddings/oleObject135.bin"/><Relationship Id="rId4" Type="http://schemas.openxmlformats.org/officeDocument/2006/relationships/image" Target="../media/image134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137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39.wmf"/><Relationship Id="rId5" Type="http://schemas.openxmlformats.org/officeDocument/2006/relationships/oleObject" Target="../embeddings/oleObject139.bin"/><Relationship Id="rId10" Type="http://schemas.openxmlformats.org/officeDocument/2006/relationships/image" Target="../media/image141.wmf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4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tiff"/><Relationship Id="rId5" Type="http://schemas.openxmlformats.org/officeDocument/2006/relationships/image" Target="../media/image14.wmf"/><Relationship Id="rId10" Type="http://schemas.openxmlformats.org/officeDocument/2006/relationships/image" Target="../media/image16.w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2.bin"/><Relationship Id="rId3" Type="http://schemas.openxmlformats.org/officeDocument/2006/relationships/oleObject" Target="../embeddings/oleObject16.bin"/><Relationship Id="rId21" Type="http://schemas.openxmlformats.org/officeDocument/2006/relationships/image" Target="../media/image25.wmf"/><Relationship Id="rId7" Type="http://schemas.openxmlformats.org/officeDocument/2006/relationships/image" Target="../media/image26.tif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image" Target="../media/image28.png"/><Relationship Id="rId5" Type="http://schemas.openxmlformats.org/officeDocument/2006/relationships/oleObject" Target="../embeddings/oleObject17.bin"/><Relationship Id="rId15" Type="http://schemas.openxmlformats.org/officeDocument/2006/relationships/image" Target="../media/image22.wmf"/><Relationship Id="rId10" Type="http://schemas.openxmlformats.org/officeDocument/2006/relationships/image" Target="../media/image27.png"/><Relationship Id="rId19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image" Target="../media/image37.tiff"/><Relationship Id="rId18" Type="http://schemas.openxmlformats.org/officeDocument/2006/relationships/oleObject" Target="../embeddings/oleObject30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2.wmf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2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6.png"/><Relationship Id="rId11" Type="http://schemas.openxmlformats.org/officeDocument/2006/relationships/oleObject" Target="../embeddings/oleObject27.bin"/><Relationship Id="rId5" Type="http://schemas.openxmlformats.org/officeDocument/2006/relationships/image" Target="../media/image29.wmf"/><Relationship Id="rId15" Type="http://schemas.openxmlformats.org/officeDocument/2006/relationships/image" Target="../media/image33.wmf"/><Relationship Id="rId10" Type="http://schemas.openxmlformats.org/officeDocument/2006/relationships/image" Target="../media/image31.wmf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6.bin"/><Relationship Id="rId14" Type="http://schemas.openxmlformats.org/officeDocument/2006/relationships/oleObject" Target="../embeddings/oleObject2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chart" Target="../charts/chart2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24"/>
          <p:cNvSpPr txBox="1">
            <a:spLocks noChangeArrowheads="1"/>
          </p:cNvSpPr>
          <p:nvPr/>
        </p:nvSpPr>
        <p:spPr bwMode="auto">
          <a:xfrm>
            <a:off x="5233988" y="35401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128" name="Title 20"/>
          <p:cNvSpPr>
            <a:spLocks noGrp="1"/>
          </p:cNvSpPr>
          <p:nvPr>
            <p:ph type="title"/>
          </p:nvPr>
        </p:nvSpPr>
        <p:spPr>
          <a:xfrm>
            <a:off x="476250" y="0"/>
            <a:ext cx="81915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Rate Equation for Enzymatic Reaction</a:t>
            </a:r>
          </a:p>
        </p:txBody>
      </p:sp>
      <p:grpSp>
        <p:nvGrpSpPr>
          <p:cNvPr id="2" name="Group 12"/>
          <p:cNvGrpSpPr/>
          <p:nvPr/>
        </p:nvGrpSpPr>
        <p:grpSpPr>
          <a:xfrm>
            <a:off x="709193" y="1138666"/>
            <a:ext cx="7725614" cy="674687"/>
            <a:chOff x="199186" y="1143180"/>
            <a:chExt cx="7725614" cy="674687"/>
          </a:xfrm>
        </p:grpSpPr>
        <p:graphicFrame>
          <p:nvGraphicFramePr>
            <p:cNvPr id="5123" name="Object 2"/>
            <p:cNvGraphicFramePr>
              <a:graphicFrameLocks noChangeAspect="1"/>
            </p:cNvGraphicFramePr>
            <p:nvPr/>
          </p:nvGraphicFramePr>
          <p:xfrm>
            <a:off x="199186" y="1143180"/>
            <a:ext cx="1716088" cy="674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847" name="Equation" r:id="rId3" imgW="1714320" imgH="672840" progId="Equation.DSMT4">
                    <p:embed/>
                  </p:oleObj>
                </mc:Choice>
                <mc:Fallback>
                  <p:oleObj name="Equation" r:id="rId3" imgW="1714320" imgH="6728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9186" y="1143180"/>
                          <a:ext cx="1716088" cy="6746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1905000" y="1280289"/>
              <a:ext cx="60198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2000" dirty="0" smtClean="0">
                  <a:solidFill>
                    <a:srgbClr val="0000FF"/>
                  </a:solidFill>
                </a:rPr>
                <a:t>ex</a:t>
              </a:r>
              <a:r>
                <a:rPr lang="en-US" sz="2000" dirty="0" smtClean="0">
                  <a:solidFill>
                    <a:srgbClr val="0000FF"/>
                  </a:solidFill>
                  <a:latin typeface="+mn-lt"/>
                </a:rPr>
                <a:t>perimentally determined reaction rate</a:t>
              </a:r>
              <a:endParaRPr lang="en-US" sz="2000" dirty="0">
                <a:solidFill>
                  <a:srgbClr val="0000FF"/>
                </a:solidFill>
                <a:latin typeface="+mn-lt"/>
              </a:endParaRPr>
            </a:p>
          </p:txBody>
        </p:sp>
      </p:grpSp>
      <p:graphicFrame>
        <p:nvGraphicFramePr>
          <p:cNvPr id="5125" name="Object 9"/>
          <p:cNvGraphicFramePr>
            <a:graphicFrameLocks noChangeAspect="1"/>
          </p:cNvGraphicFramePr>
          <p:nvPr>
            <p:extLst/>
          </p:nvPr>
        </p:nvGraphicFramePr>
        <p:xfrm>
          <a:off x="1839913" y="2667000"/>
          <a:ext cx="54641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8" name="Equation" r:id="rId5" imgW="5460840" imgH="622080" progId="Equation.DSMT4">
                  <p:embed/>
                </p:oleObj>
              </mc:Choice>
              <mc:Fallback>
                <p:oleObj name="Equation" r:id="rId5" imgW="54608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2667000"/>
                        <a:ext cx="546417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7"/>
          <p:cNvGraphicFramePr>
            <a:graphicFrameLocks noChangeAspect="1"/>
          </p:cNvGraphicFramePr>
          <p:nvPr/>
        </p:nvGraphicFramePr>
        <p:xfrm>
          <a:off x="1038225" y="3448339"/>
          <a:ext cx="706913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9" name="Equation" r:id="rId7" imgW="7035480" imgH="355320" progId="Equation.DSMT4">
                  <p:embed/>
                </p:oleObj>
              </mc:Choice>
              <mc:Fallback>
                <p:oleObj name="Equation" r:id="rId7" imgW="70354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3448339"/>
                        <a:ext cx="7069138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5"/>
          <p:cNvGrpSpPr/>
          <p:nvPr/>
        </p:nvGrpSpPr>
        <p:grpSpPr>
          <a:xfrm>
            <a:off x="801746" y="1924478"/>
            <a:ext cx="7540508" cy="707886"/>
            <a:chOff x="1295400" y="1817757"/>
            <a:chExt cx="7540508" cy="707886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1295400" y="1866900"/>
            <a:ext cx="3314700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850" name="Equation" r:id="rId9" imgW="3314520" imgH="609480" progId="Equation.DSMT4">
                    <p:embed/>
                  </p:oleObj>
                </mc:Choice>
                <mc:Fallback>
                  <p:oleObj name="Equation" r:id="rId9" imgW="3314520" imgH="609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5400" y="1866900"/>
                          <a:ext cx="3314700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5105400" y="1817757"/>
              <a:ext cx="373050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E: enzyme	S: substrate</a:t>
              </a:r>
            </a:p>
            <a:p>
              <a:r>
                <a:rPr lang="en-US" sz="2000" dirty="0" smtClean="0"/>
                <a:t>ES: enzyme-substrate complex</a:t>
              </a:r>
            </a:p>
          </p:txBody>
        </p:sp>
      </p:grpSp>
      <p:sp>
        <p:nvSpPr>
          <p:cNvPr id="17" name="Oval 16"/>
          <p:cNvSpPr/>
          <p:nvPr/>
        </p:nvSpPr>
        <p:spPr>
          <a:xfrm>
            <a:off x="6858000" y="2720975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hape 18"/>
          <p:cNvCxnSpPr/>
          <p:nvPr/>
        </p:nvCxnSpPr>
        <p:spPr>
          <a:xfrm rot="10800000" flipV="1">
            <a:off x="1779617" y="3275157"/>
            <a:ext cx="5303520" cy="822960"/>
          </a:xfrm>
          <a:prstGeom prst="bentConnector3">
            <a:avLst>
              <a:gd name="adj1" fmla="val 117319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6" name="Object 8"/>
          <p:cNvGraphicFramePr>
            <a:graphicFrameLocks noChangeAspect="1"/>
          </p:cNvGraphicFramePr>
          <p:nvPr>
            <p:extLst/>
          </p:nvPr>
        </p:nvGraphicFramePr>
        <p:xfrm>
          <a:off x="1999456" y="3810000"/>
          <a:ext cx="514508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51" name="Equation" r:id="rId11" imgW="5130720" imgH="622080" progId="Equation.DSMT4">
                  <p:embed/>
                </p:oleObj>
              </mc:Choice>
              <mc:Fallback>
                <p:oleObj name="Equation" r:id="rId11" imgW="51307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9456" y="3810000"/>
                        <a:ext cx="5145088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/>
          </p:nvPr>
        </p:nvGraphicFramePr>
        <p:xfrm>
          <a:off x="3036094" y="4475704"/>
          <a:ext cx="3071812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52" name="Equation" r:id="rId13" imgW="3060360" imgH="1002960" progId="Equation.DSMT4">
                  <p:embed/>
                </p:oleObj>
              </mc:Choice>
              <mc:Fallback>
                <p:oleObj name="Equation" r:id="rId13" imgW="3060360" imgH="1002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094" y="4475704"/>
                        <a:ext cx="3071812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>
            <p:extLst/>
          </p:nvPr>
        </p:nvGraphicFramePr>
        <p:xfrm>
          <a:off x="2273300" y="5505510"/>
          <a:ext cx="4597400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53" name="Equation" r:id="rId15" imgW="4597200" imgH="1002960" progId="Equation.DSMT4">
                  <p:embed/>
                </p:oleObj>
              </mc:Choice>
              <mc:Fallback>
                <p:oleObj name="Equation" r:id="rId15" imgW="4597200" imgH="1002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5505510"/>
                        <a:ext cx="4597400" cy="1004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>
            <p:extLst/>
          </p:nvPr>
        </p:nvGraphicFramePr>
        <p:xfrm>
          <a:off x="7315200" y="5505510"/>
          <a:ext cx="156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54" name="Equation" r:id="rId17" imgW="1562040" imgH="330120" progId="Equation.DSMT4">
                  <p:embed/>
                </p:oleObj>
              </mc:Choice>
              <mc:Fallback>
                <p:oleObj name="Equation" r:id="rId17" imgW="15620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5505510"/>
                        <a:ext cx="1562100" cy="330200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>
            <p:extLst/>
          </p:nvPr>
        </p:nvGraphicFramePr>
        <p:xfrm>
          <a:off x="7315200" y="6038910"/>
          <a:ext cx="1524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55" name="Equation" r:id="rId19" imgW="1523880" imgH="672840" progId="Equation.DSMT4">
                  <p:embed/>
                </p:oleObj>
              </mc:Choice>
              <mc:Fallback>
                <p:oleObj name="Equation" r:id="rId19" imgW="152388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6038910"/>
                        <a:ext cx="1524000" cy="673100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239000" y="5105400"/>
            <a:ext cx="10102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Where:</a:t>
            </a:r>
          </a:p>
        </p:txBody>
      </p:sp>
    </p:spTree>
    <p:extLst>
      <p:ext uri="{BB962C8B-B14F-4D97-AF65-F5344CB8AC3E}">
        <p14:creationId xmlns:p14="http://schemas.microsoft.com/office/powerpoint/2010/main" val="177013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AutoShape 17" descr="新聞紙"/>
          <p:cNvSpPr>
            <a:spLocks noChangeArrowheads="1"/>
          </p:cNvSpPr>
          <p:nvPr/>
        </p:nvSpPr>
        <p:spPr bwMode="auto">
          <a:xfrm rot="5400000">
            <a:off x="3924056" y="114544"/>
            <a:ext cx="730250" cy="2787162"/>
          </a:xfrm>
          <a:prstGeom prst="can">
            <a:avLst>
              <a:gd name="adj" fmla="val 42975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zh-TW" dirty="0" smtClean="0"/>
              <a:t>Why do we need to balance energy?</a:t>
            </a:r>
          </a:p>
        </p:txBody>
      </p:sp>
      <p:graphicFrame>
        <p:nvGraphicFramePr>
          <p:cNvPr id="1026" name="Object 14"/>
          <p:cNvGraphicFramePr>
            <a:graphicFrameLocks noChangeAspect="1"/>
          </p:cNvGraphicFramePr>
          <p:nvPr/>
        </p:nvGraphicFramePr>
        <p:xfrm>
          <a:off x="4043363" y="2708418"/>
          <a:ext cx="10572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6" name="Equation" r:id="rId4" imgW="1117440" imgH="368280" progId="Equation.DSMT4">
                  <p:embed/>
                </p:oleObj>
              </mc:Choice>
              <mc:Fallback>
                <p:oleObj name="Equation" r:id="rId4" imgW="1117440" imgH="3682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3363" y="2708418"/>
                        <a:ext cx="105727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059198"/>
              </p:ext>
            </p:extLst>
          </p:nvPr>
        </p:nvGraphicFramePr>
        <p:xfrm>
          <a:off x="1690425" y="3124200"/>
          <a:ext cx="1157288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" name="Equation" r:id="rId6" imgW="1257120" imgH="698400" progId="Equation.DSMT4">
                  <p:embed/>
                </p:oleObj>
              </mc:Choice>
              <mc:Fallback>
                <p:oleObj name="Equation" r:id="rId6" imgW="1257120" imgH="6984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25" y="3124200"/>
                        <a:ext cx="1157288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817436"/>
              </p:ext>
            </p:extLst>
          </p:nvPr>
        </p:nvGraphicFramePr>
        <p:xfrm>
          <a:off x="1725350" y="4310002"/>
          <a:ext cx="10826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8" name="Equation" r:id="rId8" imgW="1155600" imgH="330120" progId="Equation.DSMT4">
                  <p:embed/>
                </p:oleObj>
              </mc:Choice>
              <mc:Fallback>
                <p:oleObj name="Equation" r:id="rId8" imgW="1155600" imgH="3301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50" y="4310002"/>
                        <a:ext cx="10826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Line 18"/>
          <p:cNvSpPr>
            <a:spLocks noChangeShapeType="1"/>
          </p:cNvSpPr>
          <p:nvPr/>
        </p:nvSpPr>
        <p:spPr bwMode="auto">
          <a:xfrm>
            <a:off x="1600200" y="1511083"/>
            <a:ext cx="129100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Line 19"/>
          <p:cNvSpPr>
            <a:spLocks noChangeShapeType="1"/>
          </p:cNvSpPr>
          <p:nvPr/>
        </p:nvSpPr>
        <p:spPr bwMode="auto">
          <a:xfrm>
            <a:off x="5577253" y="1511083"/>
            <a:ext cx="6154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Text Box 20"/>
          <p:cNvSpPr txBox="1">
            <a:spLocks noChangeArrowheads="1"/>
          </p:cNvSpPr>
          <p:nvPr/>
        </p:nvSpPr>
        <p:spPr bwMode="auto">
          <a:xfrm>
            <a:off x="4080237" y="1169988"/>
            <a:ext cx="4155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kumimoji="1" lang="en-GB" altLang="zh-TW" sz="1800" dirty="0" smtClean="0"/>
              <a:t>F</a:t>
            </a:r>
            <a:r>
              <a:rPr kumimoji="1" lang="en-GB" altLang="zh-TW" sz="1800" baseline="-25000" dirty="0" smtClean="0"/>
              <a:t>A</a:t>
            </a:r>
            <a:endParaRPr kumimoji="1" lang="en-GB" altLang="zh-TW" sz="1800" dirty="0"/>
          </a:p>
        </p:txBody>
      </p:sp>
      <p:sp>
        <p:nvSpPr>
          <p:cNvPr id="1039" name="Text Box 21"/>
          <p:cNvSpPr txBox="1">
            <a:spLocks noChangeArrowheads="1"/>
          </p:cNvSpPr>
          <p:nvPr/>
        </p:nvSpPr>
        <p:spPr bwMode="auto">
          <a:xfrm>
            <a:off x="5682761" y="1123495"/>
            <a:ext cx="101617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kumimoji="1" lang="en-GB" altLang="zh-TW" sz="1800" dirty="0" smtClean="0"/>
              <a:t>X</a:t>
            </a:r>
            <a:r>
              <a:rPr kumimoji="1" lang="en-GB" altLang="zh-TW" sz="1800" baseline="-25000" dirty="0" smtClean="0"/>
              <a:t>A</a:t>
            </a:r>
            <a:r>
              <a:rPr kumimoji="1" lang="en-GB" altLang="zh-TW" sz="1800" dirty="0" smtClean="0"/>
              <a:t> </a:t>
            </a:r>
            <a:r>
              <a:rPr kumimoji="1" lang="en-GB" altLang="zh-TW" sz="1800" dirty="0"/>
              <a:t>= 0.7</a:t>
            </a:r>
          </a:p>
        </p:txBody>
      </p:sp>
      <p:sp>
        <p:nvSpPr>
          <p:cNvPr id="1040" name="Text Box 22"/>
          <p:cNvSpPr txBox="1">
            <a:spLocks noChangeArrowheads="1"/>
          </p:cNvSpPr>
          <p:nvPr/>
        </p:nvSpPr>
        <p:spPr bwMode="auto">
          <a:xfrm>
            <a:off x="0" y="3273425"/>
            <a:ext cx="17812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kumimoji="1" lang="en-GB" altLang="zh-TW" sz="2000" dirty="0"/>
              <a:t>Mole </a:t>
            </a:r>
            <a:r>
              <a:rPr kumimoji="1" lang="en-GB" altLang="zh-TW" sz="2000" dirty="0" smtClean="0"/>
              <a:t>balance:</a:t>
            </a:r>
            <a:endParaRPr kumimoji="1" lang="en-GB" altLang="zh-TW" sz="2000" dirty="0"/>
          </a:p>
        </p:txBody>
      </p:sp>
      <p:sp>
        <p:nvSpPr>
          <p:cNvPr id="1041" name="Text Box 23"/>
          <p:cNvSpPr txBox="1">
            <a:spLocks noChangeArrowheads="1"/>
          </p:cNvSpPr>
          <p:nvPr/>
        </p:nvSpPr>
        <p:spPr bwMode="auto">
          <a:xfrm>
            <a:off x="527389" y="4248090"/>
            <a:ext cx="1253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kumimoji="1" lang="en-GB" altLang="zh-TW" sz="2000" dirty="0"/>
              <a:t>Rate </a:t>
            </a:r>
            <a:r>
              <a:rPr kumimoji="1" lang="en-GB" altLang="zh-TW" sz="2000" dirty="0" smtClean="0"/>
              <a:t>law:</a:t>
            </a:r>
            <a:endParaRPr kumimoji="1" lang="en-GB" altLang="zh-TW" sz="2000" dirty="0"/>
          </a:p>
        </p:txBody>
      </p:sp>
      <p:sp>
        <p:nvSpPr>
          <p:cNvPr id="1042" name="Text Box 24"/>
          <p:cNvSpPr txBox="1">
            <a:spLocks noChangeArrowheads="1"/>
          </p:cNvSpPr>
          <p:nvPr/>
        </p:nvSpPr>
        <p:spPr bwMode="auto">
          <a:xfrm>
            <a:off x="0" y="5334000"/>
            <a:ext cx="18085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kumimoji="1" lang="en-GB" altLang="zh-TW" sz="2000" dirty="0" smtClean="0"/>
              <a:t>Stoichiometry:</a:t>
            </a:r>
            <a:endParaRPr kumimoji="1" lang="en-GB" altLang="zh-TW" sz="2000" dirty="0"/>
          </a:p>
        </p:txBody>
      </p:sp>
      <p:graphicFrame>
        <p:nvGraphicFramePr>
          <p:cNvPr id="102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240087"/>
              </p:ext>
            </p:extLst>
          </p:nvPr>
        </p:nvGraphicFramePr>
        <p:xfrm>
          <a:off x="1797050" y="5375275"/>
          <a:ext cx="184785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9" name="Equation" r:id="rId10" imgW="1993680" imgH="1130040" progId="Equation.DSMT4">
                  <p:embed/>
                </p:oleObj>
              </mc:Choice>
              <mc:Fallback>
                <p:oleObj name="Equation" r:id="rId10" imgW="1993680" imgH="11300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5375275"/>
                        <a:ext cx="1847850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3" name="AutoShape 26"/>
          <p:cNvSpPr>
            <a:spLocks/>
          </p:cNvSpPr>
          <p:nvPr/>
        </p:nvSpPr>
        <p:spPr bwMode="auto">
          <a:xfrm>
            <a:off x="2942493" y="3484563"/>
            <a:ext cx="159727" cy="2011680"/>
          </a:xfrm>
          <a:prstGeom prst="rightBrace">
            <a:avLst>
              <a:gd name="adj1" fmla="val 104281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30" name="Object 27"/>
          <p:cNvGraphicFramePr>
            <a:graphicFrameLocks noChangeAspect="1"/>
          </p:cNvGraphicFramePr>
          <p:nvPr/>
        </p:nvGraphicFramePr>
        <p:xfrm>
          <a:off x="3352800" y="4191000"/>
          <a:ext cx="1700212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0" name="Equation" r:id="rId12" imgW="1841400" imgH="698400" progId="Equation.DSMT4">
                  <p:embed/>
                </p:oleObj>
              </mc:Choice>
              <mc:Fallback>
                <p:oleObj name="Equation" r:id="rId12" imgW="1841400" imgH="6984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1700212" cy="6969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" name="Oval 28"/>
          <p:cNvSpPr>
            <a:spLocks noChangeArrowheads="1"/>
          </p:cNvSpPr>
          <p:nvPr/>
        </p:nvSpPr>
        <p:spPr bwMode="auto">
          <a:xfrm>
            <a:off x="4017818" y="4114800"/>
            <a:ext cx="284285" cy="442912"/>
          </a:xfrm>
          <a:prstGeom prst="ellips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31" name="Object 30"/>
          <p:cNvGraphicFramePr>
            <a:graphicFrameLocks noChangeAspect="1"/>
          </p:cNvGraphicFramePr>
          <p:nvPr/>
        </p:nvGraphicFramePr>
        <p:xfrm>
          <a:off x="3810000" y="3240087"/>
          <a:ext cx="160813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1" name="Equation" r:id="rId14" imgW="1460160" imgH="444240" progId="Equation.DSMT4">
                  <p:embed/>
                </p:oleObj>
              </mc:Choice>
              <mc:Fallback>
                <p:oleObj name="Equation" r:id="rId14" imgW="1460160" imgH="44424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-8141" b="-45284"/>
                      <a:stretch>
                        <a:fillRect/>
                      </a:stretch>
                    </p:blipFill>
                    <p:spPr bwMode="auto">
                      <a:xfrm>
                        <a:off x="3810000" y="3240087"/>
                        <a:ext cx="1608138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5" name="Text Box 31"/>
          <p:cNvSpPr txBox="1">
            <a:spLocks noChangeArrowheads="1"/>
          </p:cNvSpPr>
          <p:nvPr/>
        </p:nvSpPr>
        <p:spPr bwMode="auto">
          <a:xfrm>
            <a:off x="5329847" y="3361314"/>
            <a:ext cx="23663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GB" altLang="zh-TW" sz="2000" dirty="0">
                <a:solidFill>
                  <a:srgbClr val="FF0000"/>
                </a:solidFill>
              </a:rPr>
              <a:t>Arrhenius Equation</a:t>
            </a:r>
          </a:p>
        </p:txBody>
      </p:sp>
      <p:graphicFrame>
        <p:nvGraphicFramePr>
          <p:cNvPr id="1032" name="Object 33"/>
          <p:cNvGraphicFramePr>
            <a:graphicFrameLocks noChangeAspect="1"/>
          </p:cNvGraphicFramePr>
          <p:nvPr/>
        </p:nvGraphicFramePr>
        <p:xfrm>
          <a:off x="5278438" y="3948546"/>
          <a:ext cx="327025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2" name="Equation" r:id="rId16" imgW="3771720" imgH="965160" progId="Equation.DSMT4">
                  <p:embed/>
                </p:oleObj>
              </mc:Choice>
              <mc:Fallback>
                <p:oleObj name="Equation" r:id="rId16" imgW="3771720" imgH="96516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438" y="3948546"/>
                        <a:ext cx="3270250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3913433" y="5322886"/>
            <a:ext cx="4592516" cy="400051"/>
            <a:chOff x="2684" y="3831"/>
            <a:chExt cx="3134" cy="252"/>
          </a:xfrm>
        </p:grpSpPr>
        <p:sp>
          <p:nvSpPr>
            <p:cNvPr id="1055" name="Text Box 53"/>
            <p:cNvSpPr txBox="1">
              <a:spLocks noChangeArrowheads="1"/>
            </p:cNvSpPr>
            <p:nvPr/>
          </p:nvSpPr>
          <p:spPr bwMode="auto">
            <a:xfrm>
              <a:off x="2684" y="3831"/>
              <a:ext cx="174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b="1" u="sng" dirty="0">
                  <a:solidFill>
                    <a:srgbClr val="7030A0"/>
                  </a:solidFill>
                </a:rPr>
                <a:t>Need </a:t>
              </a:r>
              <a:r>
                <a:rPr kumimoji="1" lang="en-GB" altLang="zh-TW" sz="2000" b="1" u="sng" dirty="0" smtClean="0">
                  <a:solidFill>
                    <a:srgbClr val="7030A0"/>
                  </a:solidFill>
                </a:rPr>
                <a:t>relationships:</a:t>
              </a:r>
              <a:endParaRPr kumimoji="1" lang="en-GB" altLang="zh-TW" sz="2000" b="1" u="sng" dirty="0">
                <a:solidFill>
                  <a:srgbClr val="7030A0"/>
                </a:solidFill>
              </a:endParaRPr>
            </a:p>
          </p:txBody>
        </p:sp>
        <p:sp>
          <p:nvSpPr>
            <p:cNvPr id="1056" name="Text Box 54"/>
            <p:cNvSpPr txBox="1">
              <a:spLocks noChangeArrowheads="1"/>
            </p:cNvSpPr>
            <p:nvPr/>
          </p:nvSpPr>
          <p:spPr bwMode="auto">
            <a:xfrm>
              <a:off x="4341" y="3839"/>
              <a:ext cx="147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 b="1" dirty="0">
                  <a:solidFill>
                    <a:srgbClr val="7030A0"/>
                  </a:solidFill>
                </a:rPr>
                <a:t>X            T            </a:t>
              </a:r>
              <a:r>
                <a:rPr kumimoji="1" lang="en-GB" altLang="zh-TW" sz="1800" b="1" dirty="0" smtClean="0">
                  <a:solidFill>
                    <a:srgbClr val="7030A0"/>
                  </a:solidFill>
                </a:rPr>
                <a:t>V</a:t>
              </a:r>
              <a:endParaRPr kumimoji="1" lang="en-GB" altLang="zh-TW" sz="1800" b="1" dirty="0">
                <a:solidFill>
                  <a:srgbClr val="7030A0"/>
                </a:solidFill>
              </a:endParaRPr>
            </a:p>
          </p:txBody>
        </p:sp>
        <p:sp>
          <p:nvSpPr>
            <p:cNvPr id="1057" name="Line 56"/>
            <p:cNvSpPr>
              <a:spLocks noChangeShapeType="1"/>
            </p:cNvSpPr>
            <p:nvPr/>
          </p:nvSpPr>
          <p:spPr bwMode="auto">
            <a:xfrm>
              <a:off x="4636" y="3954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 b="1">
                <a:solidFill>
                  <a:srgbClr val="7030A0"/>
                </a:solidFill>
              </a:endParaRPr>
            </a:p>
          </p:txBody>
        </p:sp>
        <p:sp>
          <p:nvSpPr>
            <p:cNvPr id="1058" name="Line 57"/>
            <p:cNvSpPr>
              <a:spLocks noChangeShapeType="1"/>
            </p:cNvSpPr>
            <p:nvPr/>
          </p:nvSpPr>
          <p:spPr bwMode="auto">
            <a:xfrm>
              <a:off x="5229" y="3954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 b="1">
                <a:solidFill>
                  <a:srgbClr val="7030A0"/>
                </a:solidFill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304800" y="2057400"/>
            <a:ext cx="853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zh-TW" sz="2000" dirty="0" smtClean="0"/>
              <a:t>Consider an exothermic,</a:t>
            </a:r>
            <a:r>
              <a:rPr lang="en-GB" altLang="zh-TW" sz="2000" dirty="0" smtClean="0">
                <a:solidFill>
                  <a:srgbClr val="FF0000"/>
                </a:solidFill>
              </a:rPr>
              <a:t> liquid-phase</a:t>
            </a:r>
            <a:r>
              <a:rPr lang="en-GB" altLang="zh-TW" sz="2000" dirty="0" smtClean="0"/>
              <a:t> reaction operated adiabatically in a PFR (adiabatic operation- temperature increases down length of PFR):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752600" y="1066800"/>
            <a:ext cx="535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</a:t>
            </a:r>
            <a:r>
              <a:rPr lang="en-US" sz="2000" baseline="-25000" dirty="0" smtClean="0"/>
              <a:t>A0</a:t>
            </a:r>
            <a:endParaRPr lang="en-US" sz="2000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3742855" y="5772090"/>
            <a:ext cx="52487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We can get them from the energy balance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" grpId="0"/>
      <p:bldP spid="1041" grpId="0"/>
      <p:bldP spid="1042" grpId="0"/>
      <p:bldP spid="1043" grpId="0" animBg="1"/>
      <p:bldP spid="1044" grpId="0" animBg="1"/>
      <p:bldP spid="1045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 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296412"/>
            <a:ext cx="853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400" dirty="0">
                <a:solidFill>
                  <a:srgbClr val="7030A0"/>
                </a:solidFill>
              </a:rPr>
              <a:t>The </a:t>
            </a:r>
            <a:r>
              <a:rPr lang="en-US" sz="2400" b="1" u="sng" dirty="0">
                <a:solidFill>
                  <a:srgbClr val="7030A0"/>
                </a:solidFill>
              </a:rPr>
              <a:t>concentration</a:t>
            </a:r>
            <a:r>
              <a:rPr lang="en-US" sz="2400" dirty="0">
                <a:solidFill>
                  <a:srgbClr val="7030A0"/>
                </a:solidFill>
              </a:rPr>
              <a:t> of </a:t>
            </a:r>
            <a:r>
              <a:rPr lang="en-US" sz="2400" dirty="0" smtClean="0">
                <a:solidFill>
                  <a:srgbClr val="7030A0"/>
                </a:solidFill>
              </a:rPr>
              <a:t>a </a:t>
            </a:r>
            <a:r>
              <a:rPr lang="en-US" sz="2400" dirty="0">
                <a:solidFill>
                  <a:srgbClr val="7030A0"/>
                </a:solidFill>
              </a:rPr>
              <a:t>reactant in the </a:t>
            </a:r>
            <a:r>
              <a:rPr lang="en-US" sz="2400" b="1" u="sng" dirty="0">
                <a:solidFill>
                  <a:srgbClr val="7030A0"/>
                </a:solidFill>
              </a:rPr>
              <a:t>feed </a:t>
            </a:r>
            <a:r>
              <a:rPr lang="en-US" sz="2400" b="1" u="sng" dirty="0" smtClean="0">
                <a:solidFill>
                  <a:srgbClr val="7030A0"/>
                </a:solidFill>
              </a:rPr>
              <a:t>stream (inlet)</a:t>
            </a:r>
            <a:r>
              <a:rPr lang="en-US" sz="2400" dirty="0" smtClean="0">
                <a:solidFill>
                  <a:srgbClr val="7030A0"/>
                </a:solidFill>
              </a:rPr>
              <a:t> will be greatly </a:t>
            </a:r>
            <a:r>
              <a:rPr lang="en-US" sz="2400" dirty="0">
                <a:solidFill>
                  <a:srgbClr val="7030A0"/>
                </a:solidFill>
              </a:rPr>
              <a:t>influenced by </a:t>
            </a:r>
            <a:r>
              <a:rPr lang="en-US" sz="2400" dirty="0" smtClean="0">
                <a:solidFill>
                  <a:srgbClr val="7030A0"/>
                </a:solidFill>
              </a:rPr>
              <a:t>temperature when </a:t>
            </a:r>
            <a:r>
              <a:rPr lang="en-US" sz="2400" dirty="0">
                <a:solidFill>
                  <a:srgbClr val="7030A0"/>
                </a:solidFill>
              </a:rPr>
              <a:t>the reactant is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n-US" sz="2400" dirty="0"/>
              <a:t>a gas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n-US" sz="2400" dirty="0"/>
              <a:t>a </a:t>
            </a:r>
            <a:r>
              <a:rPr lang="en-US" sz="2400" dirty="0" smtClean="0"/>
              <a:t>liquid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n-US" sz="2400" dirty="0"/>
              <a:t>a</a:t>
            </a:r>
            <a:r>
              <a:rPr lang="en-US" sz="2400" dirty="0" smtClean="0"/>
              <a:t> solid</a:t>
            </a:r>
            <a:endParaRPr lang="en-US" sz="2400" dirty="0"/>
          </a:p>
          <a:p>
            <a:pPr marL="1828800" lvl="3" indent="-457200">
              <a:buFont typeface="+mj-lt"/>
              <a:buAutoNum type="alphaLcParenR"/>
            </a:pPr>
            <a:r>
              <a:rPr lang="en-US" sz="2400" dirty="0"/>
              <a:t>either a gas or a liquid 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n-US" sz="2400" dirty="0"/>
              <a:t>extremely viscous </a:t>
            </a:r>
          </a:p>
          <a:p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642732" y="2127018"/>
            <a:ext cx="1524000" cy="3429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5159514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Gas phase: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7799" y="4851737"/>
            <a:ext cx="1066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Liquid&amp; solid phase: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465019"/>
              </p:ext>
            </p:extLst>
          </p:nvPr>
        </p:nvGraphicFramePr>
        <p:xfrm>
          <a:off x="1385070" y="4990214"/>
          <a:ext cx="354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7" name="Equation" r:id="rId3" imgW="3543120" imgH="838080" progId="Equation.DSMT4">
                  <p:embed/>
                </p:oleObj>
              </mc:Choice>
              <mc:Fallback>
                <p:oleObj name="Equation" r:id="rId3" imgW="35431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070" y="4990214"/>
                        <a:ext cx="354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869830"/>
              </p:ext>
            </p:extLst>
          </p:nvPr>
        </p:nvGraphicFramePr>
        <p:xfrm>
          <a:off x="6249170" y="5234689"/>
          <a:ext cx="2451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8" name="Equation" r:id="rId5" imgW="2450880" imgH="457200" progId="Equation.DSMT4">
                  <p:embed/>
                </p:oleObj>
              </mc:Choice>
              <mc:Fallback>
                <p:oleObj name="Equation" r:id="rId5" imgW="24508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170" y="5234689"/>
                        <a:ext cx="2451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1000" y="4343400"/>
            <a:ext cx="910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Hints:</a:t>
            </a:r>
          </a:p>
        </p:txBody>
      </p:sp>
    </p:spTree>
    <p:extLst>
      <p:ext uri="{BB962C8B-B14F-4D97-AF65-F5344CB8AC3E}">
        <p14:creationId xmlns:p14="http://schemas.microsoft.com/office/powerpoint/2010/main" val="387875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zh-TW" dirty="0" smtClean="0"/>
              <a:t>Thermodynamics in a Closed System</a:t>
            </a:r>
          </a:p>
        </p:txBody>
      </p:sp>
      <p:sp>
        <p:nvSpPr>
          <p:cNvPr id="2052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838200"/>
          </a:xfrm>
        </p:spPr>
        <p:txBody>
          <a:bodyPr>
            <a:normAutofit/>
          </a:bodyPr>
          <a:lstStyle/>
          <a:p>
            <a:r>
              <a:rPr lang="en-GB" altLang="zh-TW" sz="2400" dirty="0" smtClean="0"/>
              <a:t>First law of Thermodynamics</a:t>
            </a:r>
          </a:p>
          <a:p>
            <a:pPr lvl="1"/>
            <a:r>
              <a:rPr lang="en-GB" altLang="zh-TW" sz="2000" dirty="0" smtClean="0"/>
              <a:t>Closed system: no mass crosses the system’s boundaries</a:t>
            </a:r>
          </a:p>
        </p:txBody>
      </p:sp>
      <p:graphicFrame>
        <p:nvGraphicFramePr>
          <p:cNvPr id="205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276450"/>
              </p:ext>
            </p:extLst>
          </p:nvPr>
        </p:nvGraphicFramePr>
        <p:xfrm>
          <a:off x="3429000" y="3657600"/>
          <a:ext cx="1819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0" name="Equation" r:id="rId3" imgW="1612800" imgH="317160" progId="Equation.DSMT4">
                  <p:embed/>
                </p:oleObj>
              </mc:Choice>
              <mc:Fallback>
                <p:oleObj name="Equation" r:id="rId3" imgW="1612800" imgH="3171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657600"/>
                        <a:ext cx="1819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1600200" y="4724400"/>
            <a:ext cx="47532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 err="1" smtClean="0"/>
              <a:t>dÊ</a:t>
            </a:r>
            <a:r>
              <a:rPr kumimoji="1" lang="en-GB" altLang="zh-TW" sz="2000" dirty="0" smtClean="0"/>
              <a:t>: change </a:t>
            </a:r>
            <a:r>
              <a:rPr kumimoji="1" lang="en-GB" altLang="zh-TW" sz="2000" dirty="0"/>
              <a:t>in </a:t>
            </a:r>
            <a:r>
              <a:rPr kumimoji="1" lang="en-GB" altLang="zh-TW" sz="2000" dirty="0" smtClean="0"/>
              <a:t>total energy </a:t>
            </a:r>
            <a:r>
              <a:rPr kumimoji="1" lang="en-GB" altLang="zh-TW" sz="2000" dirty="0"/>
              <a:t>of the system</a:t>
            </a:r>
          </a:p>
        </p:txBody>
      </p:sp>
      <p:sp>
        <p:nvSpPr>
          <p:cNvPr id="2058" name="Text Box 22"/>
          <p:cNvSpPr txBox="1">
            <a:spLocks noChangeArrowheads="1"/>
          </p:cNvSpPr>
          <p:nvPr/>
        </p:nvSpPr>
        <p:spPr bwMode="auto">
          <a:xfrm>
            <a:off x="1593272" y="5043054"/>
            <a:ext cx="6477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2000" dirty="0" err="1" smtClean="0">
                <a:latin typeface="Symbol" pitchFamily="18" charset="2"/>
              </a:rPr>
              <a:t>d</a:t>
            </a:r>
            <a:r>
              <a:rPr kumimoji="1" lang="en-GB" altLang="zh-TW" sz="2000" dirty="0" err="1" smtClean="0"/>
              <a:t>Q</a:t>
            </a:r>
            <a:r>
              <a:rPr kumimoji="1" lang="en-GB" altLang="zh-TW" sz="2000" dirty="0" smtClean="0"/>
              <a:t>: heat flow </a:t>
            </a:r>
            <a:r>
              <a:rPr kumimoji="1" lang="en-GB" altLang="zh-TW" sz="2000" b="1" dirty="0" smtClean="0">
                <a:solidFill>
                  <a:srgbClr val="6600CC"/>
                </a:solidFill>
              </a:rPr>
              <a:t>to</a:t>
            </a:r>
            <a:r>
              <a:rPr kumimoji="1" lang="en-GB" altLang="zh-TW" sz="2000" dirty="0" smtClean="0"/>
              <a:t> system</a:t>
            </a:r>
          </a:p>
          <a:p>
            <a:r>
              <a:rPr kumimoji="1" lang="en-GB" altLang="zh-TW" sz="2000" dirty="0" err="1" smtClean="0">
                <a:latin typeface="Symbol" pitchFamily="18" charset="2"/>
              </a:rPr>
              <a:t>d</a:t>
            </a:r>
            <a:r>
              <a:rPr kumimoji="1" lang="en-GB" altLang="zh-TW" sz="2000" dirty="0" err="1" smtClean="0"/>
              <a:t>W</a:t>
            </a:r>
            <a:r>
              <a:rPr kumimoji="1" lang="en-GB" altLang="zh-TW" sz="2000" dirty="0" smtClean="0"/>
              <a:t>: </a:t>
            </a:r>
            <a:r>
              <a:rPr kumimoji="1" lang="en-GB" altLang="zh-TW" sz="2000" dirty="0"/>
              <a:t>work done </a:t>
            </a:r>
            <a:r>
              <a:rPr kumimoji="1" lang="en-GB" altLang="zh-TW" sz="2000" b="1" dirty="0">
                <a:solidFill>
                  <a:srgbClr val="6600CC"/>
                </a:solidFill>
              </a:rPr>
              <a:t>by</a:t>
            </a:r>
            <a:r>
              <a:rPr kumimoji="1" lang="en-GB" altLang="zh-TW" sz="2000" dirty="0"/>
              <a:t> </a:t>
            </a:r>
            <a:r>
              <a:rPr kumimoji="1" lang="en-GB" altLang="zh-TW" sz="2000" dirty="0" smtClean="0"/>
              <a:t>system </a:t>
            </a:r>
            <a:r>
              <a:rPr kumimoji="1" lang="en-GB" altLang="zh-TW" sz="2000" b="1" dirty="0" smtClean="0">
                <a:solidFill>
                  <a:srgbClr val="6600CC"/>
                </a:solidFill>
              </a:rPr>
              <a:t>on</a:t>
            </a:r>
            <a:r>
              <a:rPr kumimoji="1" lang="en-GB" altLang="zh-TW" sz="2000" dirty="0" smtClean="0"/>
              <a:t> the surroundings </a:t>
            </a:r>
            <a:endParaRPr kumimoji="1" lang="en-GB" altLang="zh-TW" sz="2000" dirty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6477000" y="2209800"/>
            <a:ext cx="2020765" cy="2239963"/>
            <a:chOff x="3686" y="265"/>
            <a:chExt cx="1379" cy="1411"/>
          </a:xfrm>
        </p:grpSpPr>
        <p:sp>
          <p:nvSpPr>
            <p:cNvPr id="2060" name="Rectangle 24" descr="再生紙"/>
            <p:cNvSpPr>
              <a:spLocks noChangeArrowheads="1"/>
            </p:cNvSpPr>
            <p:nvPr/>
          </p:nvSpPr>
          <p:spPr bwMode="auto">
            <a:xfrm>
              <a:off x="3686" y="631"/>
              <a:ext cx="1379" cy="717"/>
            </a:xfrm>
            <a:prstGeom prst="rect">
              <a:avLst/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" name="Line 25"/>
            <p:cNvSpPr>
              <a:spLocks noChangeShapeType="1"/>
            </p:cNvSpPr>
            <p:nvPr/>
          </p:nvSpPr>
          <p:spPr bwMode="auto">
            <a:xfrm>
              <a:off x="4374" y="265"/>
              <a:ext cx="0" cy="3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" name="Text Box 26"/>
            <p:cNvSpPr txBox="1">
              <a:spLocks noChangeArrowheads="1"/>
            </p:cNvSpPr>
            <p:nvPr/>
          </p:nvSpPr>
          <p:spPr bwMode="auto">
            <a:xfrm>
              <a:off x="4382" y="291"/>
              <a:ext cx="32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zh-TW" altLang="en-GB" sz="1800">
                  <a:sym typeface="Symbol" pitchFamily="18" charset="2"/>
                </a:rPr>
                <a:t></a:t>
              </a:r>
              <a:r>
                <a:rPr kumimoji="1" lang="en-GB" altLang="zh-TW" sz="1800">
                  <a:sym typeface="Symbol" pitchFamily="18" charset="2"/>
                </a:rPr>
                <a:t>Q</a:t>
              </a:r>
              <a:endParaRPr kumimoji="1" lang="en-GB" altLang="zh-TW" sz="1800"/>
            </a:p>
          </p:txBody>
        </p:sp>
        <p:sp>
          <p:nvSpPr>
            <p:cNvPr id="2063" name="Line 27"/>
            <p:cNvSpPr>
              <a:spLocks noChangeShapeType="1"/>
            </p:cNvSpPr>
            <p:nvPr/>
          </p:nvSpPr>
          <p:spPr bwMode="auto">
            <a:xfrm>
              <a:off x="4371" y="1348"/>
              <a:ext cx="0" cy="3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" name="Text Box 28"/>
            <p:cNvSpPr txBox="1">
              <a:spLocks noChangeArrowheads="1"/>
            </p:cNvSpPr>
            <p:nvPr/>
          </p:nvSpPr>
          <p:spPr bwMode="auto">
            <a:xfrm>
              <a:off x="4423" y="1393"/>
              <a:ext cx="35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zh-TW" altLang="en-GB" sz="1800">
                  <a:sym typeface="Symbol" pitchFamily="18" charset="2"/>
                </a:rPr>
                <a:t></a:t>
              </a:r>
              <a:r>
                <a:rPr kumimoji="1" lang="en-GB" altLang="zh-TW" sz="1800">
                  <a:sym typeface="Symbol" pitchFamily="18" charset="2"/>
                </a:rPr>
                <a:t>W</a:t>
              </a:r>
              <a:endParaRPr kumimoji="1" lang="en-GB" altLang="zh-TW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5257800" y="1371600"/>
            <a:ext cx="3757247" cy="2239963"/>
            <a:chOff x="5161084" y="1570039"/>
            <a:chExt cx="3757247" cy="2239963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6024197" y="1570039"/>
              <a:ext cx="2020766" cy="2239963"/>
              <a:chOff x="3686" y="1075"/>
              <a:chExt cx="1379" cy="1411"/>
            </a:xfrm>
          </p:grpSpPr>
          <p:sp>
            <p:nvSpPr>
              <p:cNvPr id="3094" name="Rectangle 3" descr="再生紙"/>
              <p:cNvSpPr>
                <a:spLocks noChangeArrowheads="1"/>
              </p:cNvSpPr>
              <p:nvPr/>
            </p:nvSpPr>
            <p:spPr bwMode="auto">
              <a:xfrm>
                <a:off x="3686" y="1441"/>
                <a:ext cx="1379" cy="717"/>
              </a:xfrm>
              <a:prstGeom prst="rect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5" name="Line 4"/>
              <p:cNvSpPr>
                <a:spLocks noChangeShapeType="1"/>
              </p:cNvSpPr>
              <p:nvPr/>
            </p:nvSpPr>
            <p:spPr bwMode="auto">
              <a:xfrm>
                <a:off x="4362" y="1075"/>
                <a:ext cx="0" cy="36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6" name="Text Box 5"/>
              <p:cNvSpPr txBox="1">
                <a:spLocks noChangeArrowheads="1"/>
              </p:cNvSpPr>
              <p:nvPr/>
            </p:nvSpPr>
            <p:spPr bwMode="auto">
              <a:xfrm>
                <a:off x="4397" y="2227"/>
                <a:ext cx="275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US" altLang="zh-TW" sz="1800" dirty="0" smtClean="0">
                    <a:latin typeface="Arial"/>
                    <a:cs typeface="Arial"/>
                    <a:sym typeface="Symbol" pitchFamily="18" charset="2"/>
                  </a:rPr>
                  <a:t>Ẇ</a:t>
                </a:r>
                <a:endParaRPr kumimoji="1" lang="en-GB" altLang="zh-TW" sz="1800" dirty="0"/>
              </a:p>
            </p:txBody>
          </p:sp>
          <p:sp>
            <p:nvSpPr>
              <p:cNvPr id="3097" name="Line 6"/>
              <p:cNvSpPr>
                <a:spLocks noChangeShapeType="1"/>
              </p:cNvSpPr>
              <p:nvPr/>
            </p:nvSpPr>
            <p:spPr bwMode="auto">
              <a:xfrm>
                <a:off x="4359" y="2158"/>
                <a:ext cx="0" cy="3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88" name="Line 10"/>
            <p:cNvSpPr>
              <a:spLocks noChangeShapeType="1"/>
            </p:cNvSpPr>
            <p:nvPr/>
          </p:nvSpPr>
          <p:spPr bwMode="auto">
            <a:xfrm>
              <a:off x="5161084" y="2682875"/>
              <a:ext cx="8557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Text Box 11"/>
            <p:cNvSpPr txBox="1">
              <a:spLocks noChangeArrowheads="1"/>
            </p:cNvSpPr>
            <p:nvPr/>
          </p:nvSpPr>
          <p:spPr bwMode="auto">
            <a:xfrm>
              <a:off x="5205046" y="2206625"/>
              <a:ext cx="4443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 dirty="0"/>
                <a:t>F</a:t>
              </a:r>
              <a:r>
                <a:rPr kumimoji="1" lang="en-GB" altLang="zh-TW" sz="1800" baseline="-25000" dirty="0"/>
                <a:t>in</a:t>
              </a:r>
              <a:endParaRPr kumimoji="1" lang="en-GB" altLang="zh-TW" sz="1800" dirty="0"/>
            </a:p>
          </p:txBody>
        </p:sp>
        <p:sp>
          <p:nvSpPr>
            <p:cNvPr id="3090" name="Text Box 12"/>
            <p:cNvSpPr txBox="1">
              <a:spLocks noChangeArrowheads="1"/>
            </p:cNvSpPr>
            <p:nvPr/>
          </p:nvSpPr>
          <p:spPr bwMode="auto">
            <a:xfrm>
              <a:off x="5205046" y="2779713"/>
              <a:ext cx="470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 dirty="0" err="1"/>
                <a:t>H</a:t>
              </a:r>
              <a:r>
                <a:rPr kumimoji="1" lang="en-GB" altLang="zh-TW" sz="1800" baseline="-25000" dirty="0" err="1"/>
                <a:t>in</a:t>
              </a:r>
              <a:endParaRPr kumimoji="1" lang="en-GB" altLang="zh-TW" sz="1800" dirty="0"/>
            </a:p>
          </p:txBody>
        </p:sp>
        <p:sp>
          <p:nvSpPr>
            <p:cNvPr id="3091" name="Line 13"/>
            <p:cNvSpPr>
              <a:spLocks noChangeShapeType="1"/>
            </p:cNvSpPr>
            <p:nvPr/>
          </p:nvSpPr>
          <p:spPr bwMode="auto">
            <a:xfrm>
              <a:off x="8062546" y="2682875"/>
              <a:ext cx="8557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Text Box 14"/>
            <p:cNvSpPr txBox="1">
              <a:spLocks noChangeArrowheads="1"/>
            </p:cNvSpPr>
            <p:nvPr/>
          </p:nvSpPr>
          <p:spPr bwMode="auto">
            <a:xfrm>
              <a:off x="8071339" y="2206625"/>
              <a:ext cx="5389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/>
                <a:t>F</a:t>
              </a:r>
              <a:r>
                <a:rPr kumimoji="1" lang="en-GB" altLang="zh-TW" sz="1800" baseline="-25000"/>
                <a:t>out</a:t>
              </a:r>
              <a:endParaRPr kumimoji="1" lang="en-GB" altLang="zh-TW" sz="1800"/>
            </a:p>
          </p:txBody>
        </p:sp>
        <p:sp>
          <p:nvSpPr>
            <p:cNvPr id="3093" name="Text Box 15"/>
            <p:cNvSpPr txBox="1">
              <a:spLocks noChangeArrowheads="1"/>
            </p:cNvSpPr>
            <p:nvPr/>
          </p:nvSpPr>
          <p:spPr bwMode="auto">
            <a:xfrm>
              <a:off x="8071339" y="2779713"/>
              <a:ext cx="56457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/>
                <a:t>H</a:t>
              </a:r>
              <a:r>
                <a:rPr kumimoji="1" lang="en-GB" altLang="zh-TW" sz="1800" baseline="-25000"/>
                <a:t>out</a:t>
              </a:r>
              <a:endParaRPr kumimoji="1" lang="en-GB" altLang="zh-TW" sz="1800"/>
            </a:p>
          </p:txBody>
        </p:sp>
      </p:grpSp>
      <p:graphicFrame>
        <p:nvGraphicFramePr>
          <p:cNvPr id="3074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984250"/>
              </p:ext>
            </p:extLst>
          </p:nvPr>
        </p:nvGraphicFramePr>
        <p:xfrm>
          <a:off x="1014413" y="3768725"/>
          <a:ext cx="7107237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" name="Equation" r:id="rId4" imgW="4762440" imgH="761760" progId="Equation.DSMT4">
                  <p:embed/>
                </p:oleObj>
              </mc:Choice>
              <mc:Fallback>
                <p:oleObj name="Equation" r:id="rId4" imgW="4762440" imgH="7617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413" y="3768725"/>
                        <a:ext cx="7107237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Thermodynamics in an Open System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81000" y="1295400"/>
            <a:ext cx="495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9863" indent="-169863">
              <a:buFont typeface="Arial" pitchFamily="34" charset="0"/>
              <a:buChar char="•"/>
            </a:pPr>
            <a:r>
              <a:rPr lang="en-GB" altLang="zh-TW" sz="2000" dirty="0" smtClean="0"/>
              <a:t>Open system: continuous flow system, mass crosses the system’s boundaries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 Mass flow can add or remove energy</a:t>
            </a:r>
            <a:endParaRPr lang="en-US" sz="2000" dirty="0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7239000" y="1433512"/>
          <a:ext cx="2286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" name="Equation" r:id="rId6" imgW="228600" imgH="317160" progId="Equation.DSMT4">
                  <p:embed/>
                </p:oleObj>
              </mc:Choice>
              <mc:Fallback>
                <p:oleObj name="Equation" r:id="rId6" imgW="22860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433512"/>
                        <a:ext cx="228600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04800" y="3352800"/>
            <a:ext cx="3275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Energy balance on system: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228600" y="5029200"/>
            <a:ext cx="8458200" cy="1015663"/>
            <a:chOff x="228600" y="4648200"/>
            <a:chExt cx="8458200" cy="1015663"/>
          </a:xfrm>
        </p:grpSpPr>
        <p:sp>
          <p:nvSpPr>
            <p:cNvPr id="3078" name="Text Box 19"/>
            <p:cNvSpPr txBox="1">
              <a:spLocks noChangeArrowheads="1"/>
            </p:cNvSpPr>
            <p:nvPr/>
          </p:nvSpPr>
          <p:spPr bwMode="auto">
            <a:xfrm>
              <a:off x="228600" y="4648200"/>
              <a:ext cx="19050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1" hangingPunct="1"/>
              <a:r>
                <a:rPr kumimoji="1" lang="en-GB" altLang="zh-TW" sz="2000" dirty="0">
                  <a:solidFill>
                    <a:srgbClr val="0000FF"/>
                  </a:solidFill>
                </a:rPr>
                <a:t>Rate of </a:t>
              </a:r>
              <a:r>
                <a:rPr kumimoji="1" lang="en-GB" altLang="zh-TW" sz="2000" dirty="0" err="1" smtClean="0">
                  <a:solidFill>
                    <a:srgbClr val="0000FF"/>
                  </a:solidFill>
                </a:rPr>
                <a:t>accum</a:t>
              </a:r>
              <a:r>
                <a:rPr kumimoji="1" lang="en-GB" altLang="zh-TW" sz="2000" dirty="0" smtClean="0">
                  <a:solidFill>
                    <a:srgbClr val="0000FF"/>
                  </a:solidFill>
                </a:rPr>
                <a:t> </a:t>
              </a:r>
              <a:r>
                <a:rPr kumimoji="1" lang="en-GB" altLang="zh-TW" sz="2000" dirty="0">
                  <a:solidFill>
                    <a:srgbClr val="0000FF"/>
                  </a:solidFill>
                </a:rPr>
                <a:t>of energy in </a:t>
              </a:r>
              <a:r>
                <a:rPr kumimoji="1" lang="en-GB" altLang="zh-TW" sz="2000" dirty="0" smtClean="0">
                  <a:solidFill>
                    <a:srgbClr val="0000FF"/>
                  </a:solidFill>
                </a:rPr>
                <a:t>system</a:t>
              </a:r>
              <a:endParaRPr kumimoji="1" lang="en-GB" altLang="zh-TW" sz="2000" dirty="0">
                <a:solidFill>
                  <a:srgbClr val="0000FF"/>
                </a:solidFill>
              </a:endParaRPr>
            </a:p>
          </p:txBody>
        </p:sp>
        <p:sp>
          <p:nvSpPr>
            <p:cNvPr id="3082" name="Text Box 23"/>
            <p:cNvSpPr txBox="1">
              <a:spLocks noChangeArrowheads="1"/>
            </p:cNvSpPr>
            <p:nvPr/>
          </p:nvSpPr>
          <p:spPr bwMode="auto">
            <a:xfrm>
              <a:off x="3202169" y="4648200"/>
              <a:ext cx="11430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sz="2000" dirty="0" smtClean="0">
                  <a:solidFill>
                    <a:srgbClr val="0000FF"/>
                  </a:solidFill>
                </a:rPr>
                <a:t>work </a:t>
              </a:r>
              <a:r>
                <a:rPr kumimoji="1" lang="en-GB" altLang="zh-TW" sz="2000" dirty="0">
                  <a:solidFill>
                    <a:srgbClr val="0000FF"/>
                  </a:solidFill>
                </a:rPr>
                <a:t>done by </a:t>
              </a:r>
              <a:r>
                <a:rPr kumimoji="1" lang="en-GB" altLang="zh-TW" sz="2000" dirty="0" smtClean="0">
                  <a:solidFill>
                    <a:srgbClr val="0000FF"/>
                  </a:solidFill>
                </a:rPr>
                <a:t>system</a:t>
              </a:r>
              <a:endParaRPr kumimoji="1" lang="en-GB" altLang="zh-TW" sz="2000" dirty="0">
                <a:solidFill>
                  <a:srgbClr val="0000FF"/>
                </a:solidFill>
              </a:endParaRPr>
            </a:p>
          </p:txBody>
        </p:sp>
        <p:sp>
          <p:nvSpPr>
            <p:cNvPr id="3084" name="Text Box 25"/>
            <p:cNvSpPr txBox="1">
              <a:spLocks noChangeArrowheads="1"/>
            </p:cNvSpPr>
            <p:nvPr/>
          </p:nvSpPr>
          <p:spPr bwMode="auto">
            <a:xfrm>
              <a:off x="4419600" y="4648200"/>
              <a:ext cx="18288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sz="2000" dirty="0" smtClean="0">
                  <a:solidFill>
                    <a:srgbClr val="0000FF"/>
                  </a:solidFill>
                </a:rPr>
                <a:t>energy </a:t>
              </a:r>
              <a:r>
                <a:rPr kumimoji="1" lang="en-GB" altLang="zh-TW" sz="2000" dirty="0">
                  <a:solidFill>
                    <a:srgbClr val="0000FF"/>
                  </a:solidFill>
                </a:rPr>
                <a:t>added to </a:t>
              </a:r>
              <a:r>
                <a:rPr kumimoji="1" lang="en-GB" altLang="zh-TW" sz="2000" dirty="0" smtClean="0">
                  <a:solidFill>
                    <a:srgbClr val="0000FF"/>
                  </a:solidFill>
                </a:rPr>
                <a:t>sys. </a:t>
              </a:r>
              <a:r>
                <a:rPr kumimoji="1" lang="en-GB" altLang="zh-TW" sz="2000" dirty="0">
                  <a:solidFill>
                    <a:srgbClr val="0000FF"/>
                  </a:solidFill>
                </a:rPr>
                <a:t>by </a:t>
              </a:r>
              <a:r>
                <a:rPr kumimoji="1" lang="en-GB" altLang="zh-TW" sz="2000" b="1" dirty="0">
                  <a:solidFill>
                    <a:srgbClr val="0000FF"/>
                  </a:solidFill>
                </a:rPr>
                <a:t>mass</a:t>
              </a:r>
              <a:r>
                <a:rPr kumimoji="1" lang="en-GB" altLang="zh-TW" sz="2000" dirty="0">
                  <a:solidFill>
                    <a:srgbClr val="0000FF"/>
                  </a:solidFill>
                </a:rPr>
                <a:t> flow </a:t>
              </a:r>
              <a:r>
                <a:rPr kumimoji="1" lang="en-GB" altLang="zh-TW" sz="2000" dirty="0" smtClean="0">
                  <a:solidFill>
                    <a:srgbClr val="0000FF"/>
                  </a:solidFill>
                </a:rPr>
                <a:t>in</a:t>
              </a:r>
              <a:endParaRPr kumimoji="1" lang="en-GB" altLang="zh-TW" sz="2000" dirty="0">
                <a:solidFill>
                  <a:srgbClr val="0000FF"/>
                </a:solidFill>
              </a:endParaRPr>
            </a:p>
          </p:txBody>
        </p:sp>
        <p:sp>
          <p:nvSpPr>
            <p:cNvPr id="3086" name="Text Box 27"/>
            <p:cNvSpPr txBox="1">
              <a:spLocks noChangeArrowheads="1"/>
            </p:cNvSpPr>
            <p:nvPr/>
          </p:nvSpPr>
          <p:spPr bwMode="auto">
            <a:xfrm>
              <a:off x="6553200" y="4648200"/>
              <a:ext cx="21336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sz="2000" dirty="0" smtClean="0">
                  <a:solidFill>
                    <a:srgbClr val="0000FF"/>
                  </a:solidFill>
                </a:rPr>
                <a:t>energy </a:t>
              </a:r>
              <a:r>
                <a:rPr kumimoji="1" lang="en-GB" altLang="zh-TW" sz="2000" dirty="0">
                  <a:solidFill>
                    <a:srgbClr val="0000FF"/>
                  </a:solidFill>
                </a:rPr>
                <a:t>leaving </a:t>
              </a:r>
              <a:r>
                <a:rPr kumimoji="1" lang="en-GB" altLang="zh-TW" sz="2000" dirty="0" smtClean="0">
                  <a:solidFill>
                    <a:srgbClr val="0000FF"/>
                  </a:solidFill>
                </a:rPr>
                <a:t>sys. by </a:t>
              </a:r>
              <a:r>
                <a:rPr kumimoji="1" lang="en-GB" altLang="zh-TW" sz="2000" b="1" dirty="0">
                  <a:solidFill>
                    <a:srgbClr val="0000FF"/>
                  </a:solidFill>
                </a:rPr>
                <a:t>mass</a:t>
              </a:r>
              <a:r>
                <a:rPr kumimoji="1" lang="en-GB" altLang="zh-TW" sz="2000" dirty="0">
                  <a:solidFill>
                    <a:srgbClr val="0000FF"/>
                  </a:solidFill>
                </a:rPr>
                <a:t> flow </a:t>
              </a:r>
              <a:r>
                <a:rPr kumimoji="1" lang="en-GB" altLang="zh-TW" sz="2000" dirty="0" smtClean="0">
                  <a:solidFill>
                    <a:srgbClr val="0000FF"/>
                  </a:solidFill>
                </a:rPr>
                <a:t>out</a:t>
              </a:r>
              <a:endParaRPr kumimoji="1" lang="en-GB" altLang="zh-TW" sz="2000" dirty="0">
                <a:solidFill>
                  <a:srgbClr val="0000FF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438400" y="4802088"/>
              <a:ext cx="762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</a:rPr>
                <a:t>Heat in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080435" y="495597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=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048000" y="4955976"/>
              <a:ext cx="269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92769" y="495597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48400" y="4955976"/>
              <a:ext cx="269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-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430132" y="6172200"/>
            <a:ext cx="42837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Let’s look at these terms individually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567130"/>
              </p:ext>
            </p:extLst>
          </p:nvPr>
        </p:nvGraphicFramePr>
        <p:xfrm>
          <a:off x="2359025" y="1022350"/>
          <a:ext cx="442595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5" name="Equation" r:id="rId3" imgW="4762440" imgH="761760" progId="Equation.DSMT4">
                  <p:embed/>
                </p:oleObj>
              </mc:Choice>
              <mc:Fallback>
                <p:oleObj name="Equation" r:id="rId3" imgW="4762440" imgH="7617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1022350"/>
                        <a:ext cx="442595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The Work Term, </a:t>
            </a:r>
            <a:r>
              <a:rPr lang="en-GB" altLang="zh-TW" dirty="0" smtClean="0">
                <a:latin typeface="Arial"/>
                <a:cs typeface="Arial"/>
              </a:rPr>
              <a:t>Ẇ</a:t>
            </a:r>
            <a:endParaRPr lang="en-GB" altLang="zh-TW" dirty="0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62200"/>
            <a:ext cx="8229600" cy="1219200"/>
          </a:xfrm>
        </p:spPr>
        <p:txBody>
          <a:bodyPr>
            <a:normAutofit/>
          </a:bodyPr>
          <a:lstStyle/>
          <a:p>
            <a:r>
              <a:rPr lang="en-GB" altLang="zh-TW" sz="2000" dirty="0" smtClean="0"/>
              <a:t>Work term is separated into “flow work” and “other work”.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TW" sz="2000" dirty="0" smtClean="0"/>
              <a:t>Flow work: work required to get the mass </a:t>
            </a:r>
            <a:r>
              <a:rPr lang="en-GB" altLang="zh-TW" sz="2000" b="1" dirty="0" smtClean="0">
                <a:solidFill>
                  <a:srgbClr val="6600CC"/>
                </a:solidFill>
              </a:rPr>
              <a:t>into</a:t>
            </a:r>
            <a:r>
              <a:rPr lang="en-GB" altLang="zh-TW" sz="2000" b="1" dirty="0" smtClean="0"/>
              <a:t> </a:t>
            </a:r>
            <a:r>
              <a:rPr lang="en-GB" altLang="zh-TW" sz="2000" dirty="0" smtClean="0"/>
              <a:t>and </a:t>
            </a:r>
            <a:r>
              <a:rPr lang="en-GB" altLang="zh-TW" sz="2000" b="1" dirty="0" smtClean="0">
                <a:solidFill>
                  <a:srgbClr val="6600CC"/>
                </a:solidFill>
              </a:rPr>
              <a:t>out</a:t>
            </a:r>
            <a:r>
              <a:rPr lang="en-GB" altLang="zh-TW" sz="2000" b="1" dirty="0" smtClean="0"/>
              <a:t> </a:t>
            </a:r>
            <a:r>
              <a:rPr lang="en-GB" altLang="zh-TW" sz="2000" dirty="0" smtClean="0"/>
              <a:t>of system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TW" sz="2000" dirty="0" smtClean="0"/>
              <a:t>Other work includes shaft work (e.g., stirrer or turbine)</a:t>
            </a:r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3896833" y="1111101"/>
            <a:ext cx="285750" cy="568265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371599" y="3581400"/>
            <a:ext cx="2286001" cy="762000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733800" y="4267200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1800" dirty="0" smtClean="0"/>
              <a:t>other </a:t>
            </a:r>
            <a:r>
              <a:rPr kumimoji="1" lang="en-GB" altLang="zh-TW" sz="1800" dirty="0"/>
              <a:t>work (shaft work)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676400" y="4800600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1800" dirty="0"/>
              <a:t>P : </a:t>
            </a:r>
            <a:r>
              <a:rPr kumimoji="1" lang="en-GB" altLang="zh-TW" sz="1800" dirty="0" smtClean="0"/>
              <a:t>pressure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1256028" y="1885890"/>
            <a:ext cx="66319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kumimoji="1" lang="en-GB" altLang="zh-TW" sz="2000" dirty="0" smtClean="0">
                <a:latin typeface="Arial"/>
                <a:cs typeface="Arial"/>
              </a:rPr>
              <a:t>Ẇ:</a:t>
            </a:r>
            <a:r>
              <a:rPr kumimoji="1" lang="en-GB" altLang="zh-TW" sz="2000" dirty="0" smtClean="0"/>
              <a:t> Rate </a:t>
            </a:r>
            <a:r>
              <a:rPr kumimoji="1" lang="en-GB" altLang="zh-TW" sz="2000" dirty="0"/>
              <a:t>of work done by the system on the surroundings</a:t>
            </a:r>
            <a:endParaRPr kumimoji="1" lang="zh-TW" altLang="en-GB" sz="2000" dirty="0"/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663575" y="3625850"/>
          <a:ext cx="35512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6" name="Equation" r:id="rId5" imgW="3822480" imgH="685800" progId="Equation.DSMT4">
                  <p:embed/>
                </p:oleObj>
              </mc:Choice>
              <mc:Fallback>
                <p:oleObj name="Equation" r:id="rId5" imgW="3822480" imgH="685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3625850"/>
                        <a:ext cx="35512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600200" y="4419600"/>
            <a:ext cx="1676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>
                <a:solidFill>
                  <a:srgbClr val="C00000"/>
                </a:solidFill>
              </a:rPr>
              <a:t>Flow </a:t>
            </a:r>
            <a:r>
              <a:rPr kumimoji="1" lang="en-GB" altLang="zh-TW" sz="2000" dirty="0" smtClean="0">
                <a:solidFill>
                  <a:srgbClr val="C00000"/>
                </a:solidFill>
              </a:rPr>
              <a:t>work</a:t>
            </a:r>
            <a:endParaRPr kumimoji="1" lang="en-GB" altLang="zh-TW" sz="2000" dirty="0">
              <a:solidFill>
                <a:srgbClr val="C00000"/>
              </a:solidFill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867400" y="4038600"/>
          <a:ext cx="2070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7" name="Equation" r:id="rId7" imgW="2070000" imgH="812520" progId="Equation.DSMT4">
                  <p:embed/>
                </p:oleObj>
              </mc:Choice>
              <mc:Fallback>
                <p:oleObj name="Equation" r:id="rId7" imgW="2070000" imgH="812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038600"/>
                        <a:ext cx="2070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5791200" y="3683000"/>
          <a:ext cx="229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8" name="Equation" r:id="rId9" imgW="2298600" imgH="330120" progId="Equation.DSMT4">
                  <p:embed/>
                </p:oleObj>
              </mc:Choice>
              <mc:Fallback>
                <p:oleObj name="Equation" r:id="rId9" imgW="229860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83000"/>
                        <a:ext cx="229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Elbow Connector 21"/>
          <p:cNvCxnSpPr/>
          <p:nvPr/>
        </p:nvCxnSpPr>
        <p:spPr>
          <a:xfrm rot="5400000" flipH="1" flipV="1">
            <a:off x="268294" y="1813560"/>
            <a:ext cx="3931920" cy="3657600"/>
          </a:xfrm>
          <a:prstGeom prst="bentConnector3">
            <a:avLst>
              <a:gd name="adj1" fmla="val 96241"/>
            </a:avLst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81000" y="5334000"/>
            <a:ext cx="1040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in:</a:t>
            </a:r>
          </a:p>
        </p:txBody>
      </p:sp>
      <p:graphicFrame>
        <p:nvGraphicFramePr>
          <p:cNvPr id="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072860"/>
              </p:ext>
            </p:extLst>
          </p:nvPr>
        </p:nvGraphicFramePr>
        <p:xfrm>
          <a:off x="1952625" y="5156200"/>
          <a:ext cx="590073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9" name="Equation" r:id="rId11" imgW="6349680" imgH="761760" progId="Equation.DSMT4">
                  <p:embed/>
                </p:oleObj>
              </mc:Choice>
              <mc:Fallback>
                <p:oleObj name="Equation" r:id="rId11" imgW="6349680" imgH="761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5156200"/>
                        <a:ext cx="5900738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" name="Group 40"/>
          <p:cNvGrpSpPr/>
          <p:nvPr/>
        </p:nvGrpSpPr>
        <p:grpSpPr>
          <a:xfrm>
            <a:off x="685800" y="5743575"/>
            <a:ext cx="7696200" cy="923330"/>
            <a:chOff x="152400" y="4677912"/>
            <a:chExt cx="7696200" cy="923330"/>
          </a:xfrm>
        </p:grpSpPr>
        <p:sp>
          <p:nvSpPr>
            <p:cNvPr id="42" name="Text Box 19"/>
            <p:cNvSpPr txBox="1">
              <a:spLocks noChangeArrowheads="1"/>
            </p:cNvSpPr>
            <p:nvPr/>
          </p:nvSpPr>
          <p:spPr bwMode="auto">
            <a:xfrm>
              <a:off x="152400" y="4848999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1" hangingPunct="1"/>
              <a:r>
                <a:rPr kumimoji="1" lang="en-GB" altLang="zh-TW" dirty="0" err="1" smtClean="0">
                  <a:solidFill>
                    <a:srgbClr val="0000FF"/>
                  </a:solidFill>
                </a:rPr>
                <a:t>Accum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of energy in 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system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3" name="Text Box 23"/>
            <p:cNvSpPr txBox="1">
              <a:spLocks noChangeArrowheads="1"/>
            </p:cNvSpPr>
            <p:nvPr/>
          </p:nvSpPr>
          <p:spPr bwMode="auto">
            <a:xfrm>
              <a:off x="2809009" y="4840069"/>
              <a:ext cx="1066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Other work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4" name="Text Box 25"/>
            <p:cNvSpPr txBox="1">
              <a:spLocks noChangeArrowheads="1"/>
            </p:cNvSpPr>
            <p:nvPr/>
          </p:nvSpPr>
          <p:spPr bwMode="auto">
            <a:xfrm>
              <a:off x="3884431" y="4677912"/>
              <a:ext cx="160197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added by flow in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5" name="Text Box 27"/>
            <p:cNvSpPr txBox="1">
              <a:spLocks noChangeArrowheads="1"/>
            </p:cNvSpPr>
            <p:nvPr/>
          </p:nvSpPr>
          <p:spPr bwMode="auto">
            <a:xfrm>
              <a:off x="5486400" y="4828217"/>
              <a:ext cx="2362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removed by flow out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133600" y="4802088"/>
              <a:ext cx="76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Heat in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004235" y="4955976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=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708564" y="4955976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657600" y="4955976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300990" y="492480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  <p:bldP spid="4102" grpId="0" animBg="1"/>
      <p:bldP spid="4103" grpId="0" animBg="1"/>
      <p:bldP spid="4104" grpId="0"/>
      <p:bldP spid="4105" grpId="0"/>
      <p:bldP spid="14" grpId="0"/>
      <p:bldP spid="3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The Energy Term, </a:t>
            </a:r>
            <a:r>
              <a:rPr lang="en-GB" altLang="zh-TW" dirty="0" err="1" smtClean="0"/>
              <a:t>E</a:t>
            </a:r>
            <a:r>
              <a:rPr lang="en-GB" altLang="zh-TW" baseline="-25000" dirty="0" err="1" smtClean="0"/>
              <a:t>i</a:t>
            </a:r>
            <a:endParaRPr lang="en-GB" altLang="zh-TW" dirty="0" smtClean="0"/>
          </a:p>
        </p:txBody>
      </p:sp>
      <p:graphicFrame>
        <p:nvGraphicFramePr>
          <p:cNvPr id="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179035"/>
              </p:ext>
            </p:extLst>
          </p:nvPr>
        </p:nvGraphicFramePr>
        <p:xfrm>
          <a:off x="1800225" y="1927225"/>
          <a:ext cx="590073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1" name="Equation" r:id="rId3" imgW="6349680" imgH="761760" progId="Equation.DSMT4">
                  <p:embed/>
                </p:oleObj>
              </mc:Choice>
              <mc:Fallback>
                <p:oleObj name="Equation" r:id="rId3" imgW="6349680" imgH="7617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1927225"/>
                        <a:ext cx="5900738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40"/>
          <p:cNvGrpSpPr/>
          <p:nvPr/>
        </p:nvGrpSpPr>
        <p:grpSpPr>
          <a:xfrm>
            <a:off x="914400" y="1007612"/>
            <a:ext cx="7696200" cy="923330"/>
            <a:chOff x="152400" y="4677912"/>
            <a:chExt cx="7696200" cy="923330"/>
          </a:xfrm>
        </p:grpSpPr>
        <p:sp>
          <p:nvSpPr>
            <p:cNvPr id="42" name="Text Box 19"/>
            <p:cNvSpPr txBox="1">
              <a:spLocks noChangeArrowheads="1"/>
            </p:cNvSpPr>
            <p:nvPr/>
          </p:nvSpPr>
          <p:spPr bwMode="auto">
            <a:xfrm>
              <a:off x="152400" y="4848999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1" hangingPunct="1"/>
              <a:r>
                <a:rPr kumimoji="1" lang="en-GB" altLang="zh-TW" dirty="0" err="1" smtClean="0">
                  <a:solidFill>
                    <a:srgbClr val="0000FF"/>
                  </a:solidFill>
                </a:rPr>
                <a:t>Accum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of energy in 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system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3" name="Text Box 23"/>
            <p:cNvSpPr txBox="1">
              <a:spLocks noChangeArrowheads="1"/>
            </p:cNvSpPr>
            <p:nvPr/>
          </p:nvSpPr>
          <p:spPr bwMode="auto">
            <a:xfrm>
              <a:off x="2819400" y="4821596"/>
              <a:ext cx="98883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Other work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4" name="Text Box 25"/>
            <p:cNvSpPr txBox="1">
              <a:spLocks noChangeArrowheads="1"/>
            </p:cNvSpPr>
            <p:nvPr/>
          </p:nvSpPr>
          <p:spPr bwMode="auto">
            <a:xfrm>
              <a:off x="3884431" y="4677912"/>
              <a:ext cx="160197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added by flow in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5" name="Text Box 27"/>
            <p:cNvSpPr txBox="1">
              <a:spLocks noChangeArrowheads="1"/>
            </p:cNvSpPr>
            <p:nvPr/>
          </p:nvSpPr>
          <p:spPr bwMode="auto">
            <a:xfrm>
              <a:off x="5486400" y="4828217"/>
              <a:ext cx="2362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removed by flow out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133600" y="4802088"/>
              <a:ext cx="76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Heat in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004235" y="4955976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=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708564" y="4955976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657600" y="4955976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300990" y="492480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</p:grp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4475018" y="2028825"/>
            <a:ext cx="285750" cy="568265"/>
          </a:xfrm>
          <a:prstGeom prst="ellipse">
            <a:avLst/>
          </a:prstGeom>
          <a:noFill/>
          <a:ln w="12700">
            <a:solidFill>
              <a:srgbClr val="7030A0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" name="Object 5"/>
          <p:cNvGraphicFramePr>
            <a:graphicFrameLocks noChangeAspect="1"/>
          </p:cNvGraphicFramePr>
          <p:nvPr/>
        </p:nvGraphicFramePr>
        <p:xfrm>
          <a:off x="3048000" y="3035300"/>
          <a:ext cx="2751138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2" name="Equation" r:id="rId5" imgW="2755800" imgH="698400" progId="Equation.DSMT4">
                  <p:embed/>
                </p:oleObj>
              </mc:Choice>
              <mc:Fallback>
                <p:oleObj name="Equation" r:id="rId5" imgW="2755800" imgH="698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035300"/>
                        <a:ext cx="2751138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3" name="Group 62"/>
          <p:cNvGrpSpPr/>
          <p:nvPr/>
        </p:nvGrpSpPr>
        <p:grpSpPr>
          <a:xfrm>
            <a:off x="1371600" y="3581400"/>
            <a:ext cx="2286000" cy="914400"/>
            <a:chOff x="1371600" y="2914710"/>
            <a:chExt cx="2286000" cy="914400"/>
          </a:xfrm>
        </p:grpSpPr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1371600" y="3429000"/>
              <a:ext cx="196399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eaLnBrk="1" hangingPunct="1"/>
              <a:r>
                <a:rPr kumimoji="1" lang="en-GB" altLang="zh-TW" sz="2000" dirty="0" smtClean="0"/>
                <a:t>Internal </a:t>
              </a:r>
              <a:r>
                <a:rPr kumimoji="1" lang="en-GB" altLang="zh-TW" sz="2000" dirty="0"/>
                <a:t>energy 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rot="5400000" flipH="1" flipV="1">
              <a:off x="3133755" y="2981355"/>
              <a:ext cx="59049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3276600" y="3733800"/>
            <a:ext cx="1880643" cy="990600"/>
            <a:chOff x="3276600" y="3067110"/>
            <a:chExt cx="1880643" cy="990600"/>
          </a:xfrm>
        </p:grpSpPr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3276600" y="3657600"/>
              <a:ext cx="188064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 dirty="0"/>
                <a:t>Kinetic energy </a:t>
              </a: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rot="5400000" flipH="1" flipV="1">
              <a:off x="3872895" y="3372813"/>
              <a:ext cx="623808" cy="1240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4724400" y="3581400"/>
            <a:ext cx="2342537" cy="990600"/>
            <a:chOff x="4724400" y="2914710"/>
            <a:chExt cx="2342537" cy="990600"/>
          </a:xfrm>
        </p:grpSpPr>
        <p:sp>
          <p:nvSpPr>
            <p:cNvPr id="35" name="Text Box 10"/>
            <p:cNvSpPr txBox="1">
              <a:spLocks noChangeArrowheads="1"/>
            </p:cNvSpPr>
            <p:nvPr/>
          </p:nvSpPr>
          <p:spPr bwMode="auto">
            <a:xfrm>
              <a:off x="5029200" y="3505200"/>
              <a:ext cx="203773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dirty="0"/>
                <a:t>Potential energy</a:t>
              </a: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rot="16200000" flipV="1">
              <a:off x="4619655" y="3019455"/>
              <a:ext cx="66669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5770961" y="3352800"/>
            <a:ext cx="2992039" cy="707886"/>
            <a:chOff x="5715000" y="2743200"/>
            <a:chExt cx="2687239" cy="707886"/>
          </a:xfrm>
        </p:grpSpPr>
        <p:sp>
          <p:nvSpPr>
            <p:cNvPr id="37" name="Text Box 12"/>
            <p:cNvSpPr txBox="1">
              <a:spLocks noChangeArrowheads="1"/>
            </p:cNvSpPr>
            <p:nvPr/>
          </p:nvSpPr>
          <p:spPr bwMode="auto">
            <a:xfrm>
              <a:off x="6172200" y="2743200"/>
              <a:ext cx="2230039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kumimoji="1" lang="en-GB" altLang="zh-TW" sz="2000" dirty="0" smtClean="0"/>
                <a:t>Electric, magnetic, light, </a:t>
              </a:r>
              <a:r>
                <a:rPr kumimoji="1" lang="en-GB" altLang="zh-TW" sz="2000" dirty="0"/>
                <a:t>etc.</a:t>
              </a:r>
            </a:p>
          </p:txBody>
        </p:sp>
        <p:cxnSp>
          <p:nvCxnSpPr>
            <p:cNvPr id="58" name="Straight Arrow Connector 57"/>
            <p:cNvCxnSpPr/>
            <p:nvPr/>
          </p:nvCxnSpPr>
          <p:spPr>
            <a:xfrm rot="10800000">
              <a:off x="5715000" y="2838510"/>
              <a:ext cx="490868" cy="13329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 Box 13"/>
          <p:cNvSpPr txBox="1">
            <a:spLocks noChangeArrowheads="1"/>
          </p:cNvSpPr>
          <p:nvPr/>
        </p:nvSpPr>
        <p:spPr bwMode="auto">
          <a:xfrm>
            <a:off x="1524000" y="4908401"/>
            <a:ext cx="11689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kumimoji="1" lang="en-GB" altLang="zh-TW" sz="2000" dirty="0"/>
              <a:t>Usually: </a:t>
            </a:r>
          </a:p>
        </p:txBody>
      </p:sp>
      <p:graphicFrame>
        <p:nvGraphicFramePr>
          <p:cNvPr id="6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422183"/>
              </p:ext>
            </p:extLst>
          </p:nvPr>
        </p:nvGraphicFramePr>
        <p:xfrm>
          <a:off x="2692910" y="4711700"/>
          <a:ext cx="2425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3" name="Equation" r:id="rId7" imgW="2425680" imgH="698400" progId="Equation.DSMT4">
                  <p:embed/>
                </p:oleObj>
              </mc:Choice>
              <mc:Fallback>
                <p:oleObj name="Equation" r:id="rId7" imgW="2425680" imgH="698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910" y="4711700"/>
                        <a:ext cx="2425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Line 15"/>
          <p:cNvSpPr>
            <a:spLocks noChangeShapeType="1"/>
          </p:cNvSpPr>
          <p:nvPr/>
        </p:nvSpPr>
        <p:spPr bwMode="auto">
          <a:xfrm>
            <a:off x="5318965" y="5088208"/>
            <a:ext cx="14462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539102"/>
              </p:ext>
            </p:extLst>
          </p:nvPr>
        </p:nvGraphicFramePr>
        <p:xfrm>
          <a:off x="6845810" y="4953716"/>
          <a:ext cx="723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4" name="Equation" r:id="rId9" imgW="723600" imgH="330120" progId="Equation.DSMT4">
                  <p:embed/>
                </p:oleObj>
              </mc:Choice>
              <mc:Fallback>
                <p:oleObj name="Equation" r:id="rId9" imgW="723600" imgH="3301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810" y="4953716"/>
                        <a:ext cx="723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62000" y="5879742"/>
            <a:ext cx="19848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in </a:t>
            </a:r>
            <a:r>
              <a:rPr lang="en-US" sz="2000" dirty="0" err="1" smtClean="0">
                <a:solidFill>
                  <a:srgbClr val="0000FF"/>
                </a:solidFill>
              </a:rPr>
              <a:t>U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 for </a:t>
            </a:r>
            <a:r>
              <a:rPr lang="en-US" sz="2000" dirty="0" err="1" smtClean="0">
                <a:solidFill>
                  <a:srgbClr val="0000FF"/>
                </a:solidFill>
              </a:rPr>
              <a:t>E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51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267893"/>
              </p:ext>
            </p:extLst>
          </p:nvPr>
        </p:nvGraphicFramePr>
        <p:xfrm>
          <a:off x="2730500" y="5715000"/>
          <a:ext cx="57499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5" name="Equation" r:id="rId11" imgW="5752800" imgH="761760" progId="Equation.DSMT4">
                  <p:embed/>
                </p:oleObj>
              </mc:Choice>
              <mc:Fallback>
                <p:oleObj name="Equation" r:id="rId11" imgW="5752800" imgH="761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5715000"/>
                        <a:ext cx="57499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5799138" y="5220385"/>
            <a:ext cx="2903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Internal energy is major contributor to energy term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6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64" grpId="0"/>
      <p:bldP spid="66" grpId="0" animBg="1"/>
      <p:bldP spid="3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265105"/>
              </p:ext>
            </p:extLst>
          </p:nvPr>
        </p:nvGraphicFramePr>
        <p:xfrm>
          <a:off x="1698625" y="1104900"/>
          <a:ext cx="57483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0" name="Equation" r:id="rId3" imgW="5752800" imgH="761760" progId="Equation.DSMT4">
                  <p:embed/>
                </p:oleObj>
              </mc:Choice>
              <mc:Fallback>
                <p:oleObj name="Equation" r:id="rId3" imgW="5752800" imgH="761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25" y="1104900"/>
                        <a:ext cx="57483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Line 3"/>
          <p:cNvSpPr>
            <a:spLocks noChangeShapeType="1"/>
          </p:cNvSpPr>
          <p:nvPr/>
        </p:nvSpPr>
        <p:spPr bwMode="auto">
          <a:xfrm>
            <a:off x="4132806" y="1704109"/>
            <a:ext cx="100584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Line 4"/>
          <p:cNvSpPr>
            <a:spLocks noChangeShapeType="1"/>
          </p:cNvSpPr>
          <p:nvPr/>
        </p:nvSpPr>
        <p:spPr bwMode="auto">
          <a:xfrm>
            <a:off x="4680860" y="1790700"/>
            <a:ext cx="0" cy="61753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none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5"/>
          <p:cNvSpPr txBox="1">
            <a:spLocks noChangeArrowheads="1"/>
          </p:cNvSpPr>
          <p:nvPr/>
        </p:nvSpPr>
        <p:spPr bwMode="auto">
          <a:xfrm>
            <a:off x="5410200" y="2286000"/>
            <a:ext cx="3276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 smtClean="0">
                <a:solidFill>
                  <a:schemeClr val="accent2"/>
                </a:solidFill>
              </a:rPr>
              <a:t>Recall </a:t>
            </a:r>
            <a:r>
              <a:rPr kumimoji="1" lang="en-GB" altLang="zh-TW" sz="2000" dirty="0" err="1" smtClean="0">
                <a:solidFill>
                  <a:schemeClr val="accent2"/>
                </a:solidFill>
              </a:rPr>
              <a:t>eq</a:t>
            </a:r>
            <a:r>
              <a:rPr kumimoji="1" lang="en-GB" altLang="zh-TW" sz="2000" dirty="0" smtClean="0">
                <a:solidFill>
                  <a:schemeClr val="accent2"/>
                </a:solidFill>
              </a:rPr>
              <a:t> for enthalpy, a function </a:t>
            </a:r>
            <a:r>
              <a:rPr kumimoji="1" lang="en-GB" altLang="zh-TW" sz="2000" dirty="0">
                <a:solidFill>
                  <a:schemeClr val="accent2"/>
                </a:solidFill>
              </a:rPr>
              <a:t>of T</a:t>
            </a:r>
          </a:p>
        </p:txBody>
      </p:sp>
      <p:graphicFrame>
        <p:nvGraphicFramePr>
          <p:cNvPr id="614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357820"/>
              </p:ext>
            </p:extLst>
          </p:nvPr>
        </p:nvGraphicFramePr>
        <p:xfrm>
          <a:off x="4007760" y="2462213"/>
          <a:ext cx="1346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1" name="Equation" r:id="rId5" imgW="1346040" imgH="330120" progId="Equation.DSMT4">
                  <p:embed/>
                </p:oleObj>
              </mc:Choice>
              <mc:Fallback>
                <p:oleObj name="Equation" r:id="rId5" imgW="1346040" imgH="3301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760" y="2462213"/>
                        <a:ext cx="1346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Text Box 7"/>
          <p:cNvSpPr txBox="1">
            <a:spLocks noChangeArrowheads="1"/>
          </p:cNvSpPr>
          <p:nvPr/>
        </p:nvSpPr>
        <p:spPr bwMode="auto">
          <a:xfrm>
            <a:off x="5943600" y="2971800"/>
            <a:ext cx="18902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kumimoji="1" lang="en-GB" altLang="zh-TW" sz="1800" dirty="0"/>
              <a:t>unit : (cal / mole)</a:t>
            </a:r>
          </a:p>
        </p:txBody>
      </p:sp>
      <p:graphicFrame>
        <p:nvGraphicFramePr>
          <p:cNvPr id="61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469320"/>
              </p:ext>
            </p:extLst>
          </p:nvPr>
        </p:nvGraphicFramePr>
        <p:xfrm>
          <a:off x="2446338" y="3619500"/>
          <a:ext cx="42513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2" name="Equation" r:id="rId7" imgW="4254480" imgH="761760" progId="Equation.DSMT4">
                  <p:embed/>
                </p:oleObj>
              </mc:Choice>
              <mc:Fallback>
                <p:oleObj name="Equation" r:id="rId7" imgW="4254480" imgH="7617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8" y="3619500"/>
                        <a:ext cx="42513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Line 9"/>
          <p:cNvSpPr>
            <a:spLocks noChangeShapeType="1"/>
          </p:cNvSpPr>
          <p:nvPr/>
        </p:nvSpPr>
        <p:spPr bwMode="auto">
          <a:xfrm>
            <a:off x="4572000" y="3028951"/>
            <a:ext cx="0" cy="5810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0"/>
          <p:cNvSpPr>
            <a:spLocks noChangeShapeType="1"/>
          </p:cNvSpPr>
          <p:nvPr/>
        </p:nvSpPr>
        <p:spPr bwMode="auto">
          <a:xfrm>
            <a:off x="4572000" y="4478338"/>
            <a:ext cx="0" cy="7905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49" name="Object 11"/>
          <p:cNvGraphicFramePr>
            <a:graphicFrameLocks noChangeAspect="1"/>
          </p:cNvGraphicFramePr>
          <p:nvPr/>
        </p:nvGraphicFramePr>
        <p:xfrm>
          <a:off x="2947988" y="5334000"/>
          <a:ext cx="3248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3" name="Equation" r:id="rId9" imgW="3251160" imgH="685800" progId="Equation.DSMT4">
                  <p:embed/>
                </p:oleObj>
              </mc:Choice>
              <mc:Fallback>
                <p:oleObj name="Equation" r:id="rId9" imgW="3251160" imgH="685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8" y="5334000"/>
                        <a:ext cx="32480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762000" y="5486400"/>
            <a:ext cx="20653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/>
              <a:t>Steady </a:t>
            </a:r>
            <a:r>
              <a:rPr kumimoji="1" lang="en-GB" altLang="zh-TW" sz="2000" dirty="0" smtClean="0"/>
              <a:t>state:</a:t>
            </a:r>
            <a:endParaRPr kumimoji="1" lang="en-GB" altLang="zh-TW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90600" y="6096000"/>
            <a:ext cx="54152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Accumulation = 0 = in - out + flow in – flow out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Energy Balance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51" grpId="0" animBg="1"/>
      <p:bldP spid="6152" grpId="0"/>
      <p:bldP spid="6153" grpId="0"/>
      <p:bldP spid="6154" grpId="0" animBg="1"/>
      <p:bldP spid="6155" grpId="0" animBg="1"/>
      <p:bldP spid="6156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Terms of Conversion: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109571"/>
              </p:ext>
            </p:extLst>
          </p:nvPr>
        </p:nvGraphicFramePr>
        <p:xfrm>
          <a:off x="1257300" y="1828800"/>
          <a:ext cx="447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0" name="Equation" r:id="rId3" imgW="4470120" imgH="355320" progId="Equation.DSMT4">
                  <p:embed/>
                </p:oleObj>
              </mc:Choice>
              <mc:Fallback>
                <p:oleObj name="Equation" r:id="rId3" imgW="4470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1828800"/>
                        <a:ext cx="4470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172200" y="1676400"/>
          <a:ext cx="177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1" name="Equation" r:id="rId5" imgW="1777680" imgH="698400" progId="Equation.DSMT4">
                  <p:embed/>
                </p:oleObj>
              </mc:Choice>
              <mc:Fallback>
                <p:oleObj name="Equation" r:id="rId5" imgW="1777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676400"/>
                        <a:ext cx="1778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6437" y="2590800"/>
            <a:ext cx="1778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X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=0, then:</a:t>
            </a:r>
          </a:p>
        </p:txBody>
      </p:sp>
      <p:graphicFrame>
        <p:nvGraphicFramePr>
          <p:cNvPr id="717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909998"/>
              </p:ext>
            </p:extLst>
          </p:nvPr>
        </p:nvGraphicFramePr>
        <p:xfrm>
          <a:off x="2882900" y="990600"/>
          <a:ext cx="32734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2" name="Equation" r:id="rId7" imgW="3276360" imgH="685800" progId="Equation.DSMT4">
                  <p:embed/>
                </p:oleObj>
              </mc:Choice>
              <mc:Fallback>
                <p:oleObj name="Equation" r:id="rId7" imgW="32763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990600"/>
                        <a:ext cx="32734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09600" y="1143000"/>
            <a:ext cx="20653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/>
              <a:t>Steady </a:t>
            </a:r>
            <a:r>
              <a:rPr kumimoji="1" lang="en-GB" altLang="zh-TW" sz="2000" dirty="0" smtClean="0"/>
              <a:t>state:</a:t>
            </a:r>
            <a:endParaRPr kumimoji="1" lang="en-GB" altLang="zh-TW" sz="2000" dirty="0"/>
          </a:p>
        </p:txBody>
      </p:sp>
      <p:graphicFrame>
        <p:nvGraphicFramePr>
          <p:cNvPr id="717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321829"/>
              </p:ext>
            </p:extLst>
          </p:nvPr>
        </p:nvGraphicFramePr>
        <p:xfrm>
          <a:off x="2376488" y="2413000"/>
          <a:ext cx="56562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3" name="Equation" r:id="rId9" imgW="5663880" imgH="761760" progId="Equation.DSMT4">
                  <p:embed/>
                </p:oleObj>
              </mc:Choice>
              <mc:Fallback>
                <p:oleObj name="Equation" r:id="rId9" imgW="5663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488" y="2413000"/>
                        <a:ext cx="56562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764697"/>
              </p:ext>
            </p:extLst>
          </p:nvPr>
        </p:nvGraphicFramePr>
        <p:xfrm>
          <a:off x="2243138" y="4117975"/>
          <a:ext cx="599916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4" name="Equation" r:id="rId11" imgW="6006960" imgH="787320" progId="Equation.DSMT4">
                  <p:embed/>
                </p:oleObj>
              </mc:Choice>
              <mc:Fallback>
                <p:oleObj name="Equation" r:id="rId11" imgW="60069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138" y="4117975"/>
                        <a:ext cx="5999162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886959"/>
              </p:ext>
            </p:extLst>
          </p:nvPr>
        </p:nvGraphicFramePr>
        <p:xfrm>
          <a:off x="1468438" y="3198813"/>
          <a:ext cx="62134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5" name="Equation" r:id="rId13" imgW="6222960" imgH="761760" progId="Equation.DSMT4">
                  <p:embed/>
                </p:oleObj>
              </mc:Choice>
              <mc:Fallback>
                <p:oleObj name="Equation" r:id="rId13" imgW="62229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3198813"/>
                        <a:ext cx="62134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6760028" y="4201886"/>
            <a:ext cx="676656" cy="685800"/>
          </a:xfrm>
          <a:prstGeom prst="roundRect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646545"/>
              </p:ext>
            </p:extLst>
          </p:nvPr>
        </p:nvGraphicFramePr>
        <p:xfrm>
          <a:off x="4400550" y="4787900"/>
          <a:ext cx="4660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6" name="Equation" r:id="rId15" imgW="4660560" imgH="685800" progId="Equation.DSMT4">
                  <p:embed/>
                </p:oleObj>
              </mc:Choice>
              <mc:Fallback>
                <p:oleObj name="Equation" r:id="rId15" imgW="4660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4787900"/>
                        <a:ext cx="4660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06400" y="41148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</a:rPr>
              <a:t>Total energy balance (TEB)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4000" y="4876800"/>
            <a:ext cx="3145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Relates temperature to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32004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Multiply out:</a:t>
            </a:r>
          </a:p>
        </p:txBody>
      </p:sp>
      <p:graphicFrame>
        <p:nvGraphicFramePr>
          <p:cNvPr id="2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425852"/>
              </p:ext>
            </p:extLst>
          </p:nvPr>
        </p:nvGraphicFramePr>
        <p:xfrm>
          <a:off x="287338" y="5752071"/>
          <a:ext cx="63420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7" name="Equation" r:id="rId17" imgW="6349680" imgH="761760" progId="Equation.DSMT4">
                  <p:embed/>
                </p:oleObj>
              </mc:Choice>
              <mc:Fallback>
                <p:oleObj name="Equation" r:id="rId17" imgW="63496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5752071"/>
                        <a:ext cx="63420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553200" y="5599671"/>
            <a:ext cx="243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Must use this equation if a phase change occurs</a:t>
            </a:r>
          </a:p>
        </p:txBody>
      </p:sp>
    </p:spTree>
    <p:extLst>
      <p:ext uri="{BB962C8B-B14F-4D97-AF65-F5344CB8AC3E}">
        <p14:creationId xmlns:p14="http://schemas.microsoft.com/office/powerpoint/2010/main" val="16184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4" grpId="0"/>
      <p:bldP spid="15" grpId="0"/>
      <p:bldP spid="23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(</a:t>
            </a:r>
            <a:r>
              <a:rPr lang="en-US" dirty="0" smtClean="0">
                <a:solidFill>
                  <a:srgbClr val="6600FF"/>
                </a:solidFill>
              </a:rPr>
              <a:t>H</a:t>
            </a:r>
            <a:r>
              <a:rPr lang="en-US" baseline="-25000" dirty="0" smtClean="0">
                <a:solidFill>
                  <a:srgbClr val="6600FF"/>
                </a:solidFill>
              </a:rPr>
              <a:t>i0 </a:t>
            </a:r>
            <a:r>
              <a:rPr lang="en-US" dirty="0" smtClean="0">
                <a:solidFill>
                  <a:srgbClr val="6600FF"/>
                </a:solidFill>
              </a:rPr>
              <a:t>– H</a:t>
            </a:r>
            <a:r>
              <a:rPr lang="en-US" baseline="-25000" dirty="0" smtClean="0">
                <a:solidFill>
                  <a:srgbClr val="6600FF"/>
                </a:solidFill>
              </a:rPr>
              <a:t>i</a:t>
            </a:r>
            <a:r>
              <a:rPr lang="en-US" dirty="0" smtClean="0">
                <a:solidFill>
                  <a:srgbClr val="6600FF"/>
                </a:solidFill>
              </a:rPr>
              <a:t>)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3" name="Object 11"/>
          <p:cNvGraphicFramePr>
            <a:graphicFrameLocks noChangeAspect="1"/>
          </p:cNvGraphicFramePr>
          <p:nvPr>
            <p:extLst/>
          </p:nvPr>
        </p:nvGraphicFramePr>
        <p:xfrm>
          <a:off x="1560513" y="990600"/>
          <a:ext cx="6022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4" name="Equation" r:id="rId3" imgW="6032160" imgH="761760" progId="Equation.DSMT4">
                  <p:embed/>
                </p:oleObj>
              </mc:Choice>
              <mc:Fallback>
                <p:oleObj name="Equation" r:id="rId3" imgW="6032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0513" y="990600"/>
                        <a:ext cx="60229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/>
          </p:nvPr>
        </p:nvGraphicFramePr>
        <p:xfrm>
          <a:off x="2247900" y="2220878"/>
          <a:ext cx="40036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5" name="Equation" r:id="rId5" imgW="3962160" imgH="419040" progId="Equation.DSMT4">
                  <p:embed/>
                </p:oleObj>
              </mc:Choice>
              <mc:Fallback>
                <p:oleObj name="Equation" r:id="rId5" imgW="39621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2220878"/>
                        <a:ext cx="400367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098550" y="3555747"/>
            <a:ext cx="6940550" cy="646331"/>
            <a:chOff x="1148376" y="5303916"/>
            <a:chExt cx="6940550" cy="646331"/>
          </a:xfrm>
        </p:grpSpPr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1148376" y="5303916"/>
              <a:ext cx="35814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/>
                <a:t>W</a:t>
              </a:r>
              <a:r>
                <a:rPr kumimoji="1" lang="en-GB" altLang="zh-TW" sz="1800" dirty="0" smtClean="0"/>
                <a:t>hen </a:t>
              </a:r>
              <a:r>
                <a:rPr kumimoji="1" lang="en-GB" altLang="zh-TW" sz="1800" b="1" dirty="0"/>
                <a:t>NO</a:t>
              </a:r>
              <a:r>
                <a:rPr kumimoji="1" lang="en-GB" altLang="zh-TW" sz="1800" dirty="0"/>
                <a:t> phase </a:t>
              </a:r>
              <a:r>
                <a:rPr kumimoji="1" lang="en-GB" altLang="zh-TW" sz="1800" dirty="0" smtClean="0"/>
                <a:t>change occurs &amp; heat capacity is constant:</a:t>
              </a:r>
              <a:endParaRPr kumimoji="1" lang="en-GB" altLang="zh-TW" sz="1800" dirty="0"/>
            </a:p>
          </p:txBody>
        </p:sp>
        <p:graphicFrame>
          <p:nvGraphicFramePr>
            <p:cNvPr id="13" name="Object 16"/>
            <p:cNvGraphicFramePr>
              <a:graphicFrameLocks noChangeAspect="1"/>
            </p:cNvGraphicFramePr>
            <p:nvPr>
              <p:extLst/>
            </p:nvPr>
          </p:nvGraphicFramePr>
          <p:xfrm>
            <a:off x="4680564" y="5351794"/>
            <a:ext cx="3408362" cy="527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726" name="Equation" r:id="rId7" imgW="3429000" imgH="533160" progId="Equation.DSMT4">
                    <p:embed/>
                  </p:oleObj>
                </mc:Choice>
                <mc:Fallback>
                  <p:oleObj name="Equation" r:id="rId7" imgW="3429000" imgH="5331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80564" y="5351794"/>
                          <a:ext cx="3408362" cy="527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1447800" y="2808392"/>
            <a:ext cx="3429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>
                <a:solidFill>
                  <a:srgbClr val="FF3399"/>
                </a:solidFill>
              </a:rPr>
              <a:t>Enthalpy of formation of </a:t>
            </a:r>
            <a:r>
              <a:rPr kumimoji="1" lang="en-GB" altLang="zh-TW" sz="2000" i="1" dirty="0" err="1" smtClean="0">
                <a:solidFill>
                  <a:srgbClr val="FF3399"/>
                </a:solidFill>
              </a:rPr>
              <a:t>i</a:t>
            </a:r>
            <a:r>
              <a:rPr kumimoji="1" lang="en-GB" altLang="zh-TW" sz="2000" dirty="0" smtClean="0">
                <a:solidFill>
                  <a:srgbClr val="FF3399"/>
                </a:solidFill>
              </a:rPr>
              <a:t> </a:t>
            </a:r>
            <a:r>
              <a:rPr kumimoji="1" lang="en-GB" altLang="zh-TW" sz="2000" dirty="0">
                <a:solidFill>
                  <a:srgbClr val="FF3399"/>
                </a:solidFill>
              </a:rPr>
              <a:t>at reference </a:t>
            </a:r>
            <a:r>
              <a:rPr kumimoji="1" lang="en-GB" altLang="zh-TW" sz="2000" dirty="0" smtClean="0">
                <a:solidFill>
                  <a:srgbClr val="FF3399"/>
                </a:solidFill>
              </a:rPr>
              <a:t>temp (T</a:t>
            </a:r>
            <a:r>
              <a:rPr kumimoji="1" lang="en-GB" altLang="zh-TW" sz="2000" baseline="-25000" dirty="0" smtClean="0">
                <a:solidFill>
                  <a:srgbClr val="FF3399"/>
                </a:solidFill>
              </a:rPr>
              <a:t>R</a:t>
            </a:r>
            <a:r>
              <a:rPr kumimoji="1" lang="en-GB" altLang="zh-TW" sz="2000" dirty="0" smtClean="0">
                <a:solidFill>
                  <a:srgbClr val="FF3399"/>
                </a:solidFill>
              </a:rPr>
              <a:t>) of 25 </a:t>
            </a:r>
            <a:r>
              <a:rPr kumimoji="1" lang="en-GB" altLang="zh-TW" sz="2000" dirty="0" smtClean="0">
                <a:solidFill>
                  <a:srgbClr val="FF3399"/>
                </a:solidFill>
                <a:latin typeface="Arial"/>
                <a:cs typeface="Arial"/>
              </a:rPr>
              <a:t>°</a:t>
            </a:r>
            <a:r>
              <a:rPr kumimoji="1" lang="en-GB" altLang="zh-TW" sz="2000" dirty="0" smtClean="0">
                <a:solidFill>
                  <a:srgbClr val="FF3399"/>
                </a:solidFill>
              </a:rPr>
              <a:t>C</a:t>
            </a:r>
            <a:endParaRPr kumimoji="1" lang="en-GB" altLang="zh-TW" sz="2000" dirty="0">
              <a:solidFill>
                <a:srgbClr val="FF339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98833" y="1800954"/>
            <a:ext cx="5346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What is the heat of reaction for species </a:t>
            </a:r>
            <a:r>
              <a:rPr lang="en-US" sz="2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 (H</a:t>
            </a:r>
            <a:r>
              <a:rPr lang="en-US" sz="2000" baseline="-25000" dirty="0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)?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720971" y="2627158"/>
            <a:ext cx="22860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943600" y="2573044"/>
            <a:ext cx="228600" cy="28271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5530668" y="2808392"/>
            <a:ext cx="36133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1" lang="en-GB" altLang="zh-TW" sz="2000" dirty="0" smtClean="0">
                <a:solidFill>
                  <a:srgbClr val="3399FF"/>
                </a:solidFill>
              </a:rPr>
              <a:t>Change in enthalpy due to heating from </a:t>
            </a:r>
            <a:r>
              <a:rPr kumimoji="1" lang="en-GB" altLang="zh-TW" sz="2000" dirty="0">
                <a:solidFill>
                  <a:srgbClr val="3399FF"/>
                </a:solidFill>
              </a:rPr>
              <a:t>T</a:t>
            </a:r>
            <a:r>
              <a:rPr kumimoji="1" lang="en-GB" altLang="zh-TW" sz="2000" baseline="-25000" dirty="0">
                <a:solidFill>
                  <a:srgbClr val="3399FF"/>
                </a:solidFill>
              </a:rPr>
              <a:t>R</a:t>
            </a:r>
            <a:r>
              <a:rPr kumimoji="1" lang="en-GB" altLang="zh-TW" sz="2000" dirty="0" smtClean="0">
                <a:solidFill>
                  <a:srgbClr val="3399FF"/>
                </a:solidFill>
              </a:rPr>
              <a:t> to </a:t>
            </a:r>
            <a:r>
              <a:rPr kumimoji="1" lang="en-GB" altLang="zh-TW" sz="2000" dirty="0" err="1" smtClean="0">
                <a:solidFill>
                  <a:srgbClr val="3399FF"/>
                </a:solidFill>
              </a:rPr>
              <a:t>rxn</a:t>
            </a:r>
            <a:r>
              <a:rPr kumimoji="1" lang="en-GB" altLang="zh-TW" sz="2000" dirty="0" smtClean="0">
                <a:solidFill>
                  <a:srgbClr val="3399FF"/>
                </a:solidFill>
              </a:rPr>
              <a:t> temp T</a:t>
            </a:r>
            <a:endParaRPr kumimoji="1" lang="en-GB" altLang="zh-TW" sz="2000" dirty="0">
              <a:solidFill>
                <a:srgbClr val="3399FF"/>
              </a:solidFill>
            </a:endParaRPr>
          </a:p>
        </p:txBody>
      </p:sp>
      <p:graphicFrame>
        <p:nvGraphicFramePr>
          <p:cNvPr id="20" name="Object 11"/>
          <p:cNvGraphicFramePr>
            <a:graphicFrameLocks noChangeAspect="1"/>
          </p:cNvGraphicFramePr>
          <p:nvPr>
            <p:extLst/>
          </p:nvPr>
        </p:nvGraphicFramePr>
        <p:xfrm>
          <a:off x="2974975" y="4238625"/>
          <a:ext cx="31940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7" name="Equation" r:id="rId9" imgW="3162240" imgH="444240" progId="Equation.DSMT4">
                  <p:embed/>
                </p:oleObj>
              </mc:Choice>
              <mc:Fallback>
                <p:oleObj name="Equation" r:id="rId9" imgW="31622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975" y="4238625"/>
                        <a:ext cx="319405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1314450" y="4721954"/>
          <a:ext cx="6515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8" name="Equation" r:id="rId11" imgW="6514920" imgH="507960" progId="Equation.DSMT4">
                  <p:embed/>
                </p:oleObj>
              </mc:Choice>
              <mc:Fallback>
                <p:oleObj name="Equation" r:id="rId11" imgW="651492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14450" y="4721954"/>
                        <a:ext cx="65151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2514600" y="4848954"/>
            <a:ext cx="762000" cy="228600"/>
          </a:xfrm>
          <a:prstGeom prst="line">
            <a:avLst/>
          </a:prstGeom>
          <a:ln w="1905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10200" y="4848954"/>
            <a:ext cx="762000" cy="228600"/>
          </a:xfrm>
          <a:prstGeom prst="line">
            <a:avLst/>
          </a:prstGeom>
          <a:ln w="1905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>
            <p:extLst/>
          </p:nvPr>
        </p:nvGraphicFramePr>
        <p:xfrm>
          <a:off x="2393950" y="5257800"/>
          <a:ext cx="435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9" name="Equation" r:id="rId13" imgW="4356000" imgH="380880" progId="Equation.DSMT4">
                  <p:embed/>
                </p:oleObj>
              </mc:Choice>
              <mc:Fallback>
                <p:oleObj name="Equation" r:id="rId13" imgW="43560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93950" y="5257800"/>
                        <a:ext cx="43561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/>
          </p:nvPr>
        </p:nvGraphicFramePr>
        <p:xfrm>
          <a:off x="2273300" y="5791200"/>
          <a:ext cx="4597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30" name="Equation" r:id="rId15" imgW="4597200" imgH="368280" progId="Equation.DSMT4">
                  <p:embed/>
                </p:oleObj>
              </mc:Choice>
              <mc:Fallback>
                <p:oleObj name="Equation" r:id="rId15" imgW="45972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273300" y="5791200"/>
                        <a:ext cx="45974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>
            <a:off x="4387850" y="5811049"/>
            <a:ext cx="762000" cy="228600"/>
          </a:xfrm>
          <a:prstGeom prst="line">
            <a:avLst/>
          </a:prstGeom>
          <a:ln w="1905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096000" y="5811049"/>
            <a:ext cx="762000" cy="228600"/>
          </a:xfrm>
          <a:prstGeom prst="line">
            <a:avLst/>
          </a:prstGeom>
          <a:ln w="1905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/>
          </p:nvPr>
        </p:nvGraphicFramePr>
        <p:xfrm>
          <a:off x="1676400" y="6246813"/>
          <a:ext cx="2844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31" name="Equation" r:id="rId17" imgW="2844720" imgH="368280" progId="Equation.DSMT4">
                  <p:embed/>
                </p:oleObj>
              </mc:Choice>
              <mc:Fallback>
                <p:oleObj name="Equation" r:id="rId17" imgW="284472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676400" y="6246813"/>
                        <a:ext cx="28448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4743450" y="6224588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32" name="Equation" r:id="rId19" imgW="2755800" imgH="380880" progId="Equation.DSMT4">
                  <p:embed/>
                </p:oleObj>
              </mc:Choice>
              <mc:Fallback>
                <p:oleObj name="Equation" r:id="rId19" imgW="27558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743450" y="6224588"/>
                        <a:ext cx="2755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360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l-GR" dirty="0" smtClean="0">
                <a:solidFill>
                  <a:srgbClr val="C00000"/>
                </a:solidFill>
              </a:rPr>
              <a:t>Δ</a:t>
            </a:r>
            <a:r>
              <a:rPr lang="en-US" dirty="0" smtClean="0">
                <a:solidFill>
                  <a:srgbClr val="C00000"/>
                </a:solidFill>
              </a:rPr>
              <a:t>H</a:t>
            </a:r>
            <a:r>
              <a:rPr lang="en-US" baseline="-25000" dirty="0" smtClean="0">
                <a:solidFill>
                  <a:srgbClr val="C00000"/>
                </a:solidFill>
              </a:rPr>
              <a:t>RX</a:t>
            </a:r>
            <a:r>
              <a:rPr lang="en-US" dirty="0" smtClean="0">
                <a:solidFill>
                  <a:srgbClr val="C00000"/>
                </a:solidFill>
              </a:rPr>
              <a:t>(T)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3" name="Object 11"/>
          <p:cNvGraphicFramePr>
            <a:graphicFrameLocks noChangeAspect="1"/>
          </p:cNvGraphicFramePr>
          <p:nvPr>
            <p:extLst/>
          </p:nvPr>
        </p:nvGraphicFramePr>
        <p:xfrm>
          <a:off x="1560513" y="990600"/>
          <a:ext cx="6022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8" name="Equation" r:id="rId4" imgW="6032160" imgH="761760" progId="Equation.DSMT4">
                  <p:embed/>
                </p:oleObj>
              </mc:Choice>
              <mc:Fallback>
                <p:oleObj name="Equation" r:id="rId4" imgW="6032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0513" y="990600"/>
                        <a:ext cx="60229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8436" y="1752600"/>
            <a:ext cx="89327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How do we calculate </a:t>
            </a:r>
            <a:r>
              <a:rPr lang="el-GR" sz="2000" dirty="0" smtClean="0">
                <a:solidFill>
                  <a:srgbClr val="C00000"/>
                </a:solidFill>
              </a:rPr>
              <a:t>Δ</a:t>
            </a:r>
            <a:r>
              <a:rPr lang="en-US" sz="2000" dirty="0" smtClean="0">
                <a:solidFill>
                  <a:srgbClr val="C00000"/>
                </a:solidFill>
              </a:rPr>
              <a:t>H</a:t>
            </a:r>
            <a:r>
              <a:rPr lang="en-US" sz="2000" baseline="-25000" dirty="0" smtClean="0">
                <a:solidFill>
                  <a:srgbClr val="C00000"/>
                </a:solidFill>
              </a:rPr>
              <a:t>RX</a:t>
            </a:r>
            <a:r>
              <a:rPr lang="en-US" sz="2000" dirty="0" smtClean="0">
                <a:solidFill>
                  <a:srgbClr val="C00000"/>
                </a:solidFill>
              </a:rPr>
              <a:t>(T)</a:t>
            </a:r>
            <a:r>
              <a:rPr lang="en-US" sz="2000" dirty="0" smtClean="0">
                <a:solidFill>
                  <a:srgbClr val="0000FF"/>
                </a:solidFill>
              </a:rPr>
              <a:t>, which is the heat of reaction at temperature T?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929068" y="2140010"/>
            <a:ext cx="5285865" cy="677863"/>
            <a:chOff x="535497" y="2140010"/>
            <a:chExt cx="5285865" cy="677863"/>
          </a:xfrm>
        </p:grpSpPr>
        <p:graphicFrame>
          <p:nvGraphicFramePr>
            <p:cNvPr id="5" name="Object 3"/>
            <p:cNvGraphicFramePr>
              <a:graphicFrameLocks noChangeAspect="1"/>
            </p:cNvGraphicFramePr>
            <p:nvPr>
              <p:extLst/>
            </p:nvPr>
          </p:nvGraphicFramePr>
          <p:xfrm>
            <a:off x="3581400" y="2140010"/>
            <a:ext cx="2239962" cy="677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39" name="Equation" r:id="rId6" imgW="2171520" imgH="609480" progId="Equation.DSMT4">
                    <p:embed/>
                  </p:oleObj>
                </mc:Choice>
                <mc:Fallback>
                  <p:oleObj name="Equation" r:id="rId6" imgW="2171520" imgH="609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81400" y="2140010"/>
                          <a:ext cx="2239962" cy="67786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535497" y="2278886"/>
              <a:ext cx="29610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For the generic reaction:</a:t>
              </a:r>
            </a:p>
          </p:txBody>
        </p:sp>
      </p:grp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609600" y="2870200"/>
          <a:ext cx="3797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0" name="Equation" r:id="rId8" imgW="3797280" imgH="634680" progId="Equation.DSMT4">
                  <p:embed/>
                </p:oleObj>
              </mc:Choice>
              <mc:Fallback>
                <p:oleObj name="Equation" r:id="rId8" imgW="37972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9600" y="2870200"/>
                        <a:ext cx="37973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4552950" y="2984500"/>
          <a:ext cx="3505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1" name="Equation" r:id="rId10" imgW="3504960" imgH="393480" progId="Equation.DSMT4">
                  <p:embed/>
                </p:oleObj>
              </mc:Choice>
              <mc:Fallback>
                <p:oleObj name="Equation" r:id="rId10" imgW="35049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52950" y="2984500"/>
                        <a:ext cx="35052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3694345"/>
          <a:ext cx="9144000" cy="572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2" name="Equation" r:id="rId12" imgW="10947240" imgH="685800" progId="Equation.DSMT4">
                  <p:embed/>
                </p:oleObj>
              </mc:Choice>
              <mc:Fallback>
                <p:oleObj name="Equation" r:id="rId12" imgW="1094724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0" y="3694345"/>
                        <a:ext cx="9144000" cy="5728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/>
          </p:nvPr>
        </p:nvGraphicFramePr>
        <p:xfrm>
          <a:off x="1466850" y="4370388"/>
          <a:ext cx="621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3" name="Equation" r:id="rId14" imgW="6210000" imgH="634680" progId="Equation.DSMT4">
                  <p:embed/>
                </p:oleObj>
              </mc:Choice>
              <mc:Fallback>
                <p:oleObj name="Equation" r:id="rId14" imgW="621000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466850" y="4370388"/>
                        <a:ext cx="62103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/>
          </p:nvPr>
        </p:nvGraphicFramePr>
        <p:xfrm>
          <a:off x="2692440" y="5105399"/>
          <a:ext cx="3759120" cy="634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4" name="Equation" r:id="rId16" imgW="3759120" imgH="634680" progId="Equation.DSMT4">
                  <p:embed/>
                </p:oleObj>
              </mc:Choice>
              <mc:Fallback>
                <p:oleObj name="Equation" r:id="rId16" imgW="375912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92440" y="5105399"/>
                        <a:ext cx="3759120" cy="634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/>
          </p:nvPr>
        </p:nvGraphicFramePr>
        <p:xfrm>
          <a:off x="2413080" y="5919788"/>
          <a:ext cx="4317840" cy="393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5" name="Equation" r:id="rId18" imgW="4317840" imgH="393480" progId="Equation.DSMT4">
                  <p:embed/>
                </p:oleObj>
              </mc:Choice>
              <mc:Fallback>
                <p:oleObj name="Equation" r:id="rId18" imgW="4317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413080" y="5919788"/>
                        <a:ext cx="4317840" cy="393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033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</a:t>
            </a:r>
            <a:r>
              <a:rPr lang="en-US" dirty="0" err="1" smtClean="0">
                <a:solidFill>
                  <a:schemeClr val="tx1"/>
                </a:solidFill>
              </a:rPr>
              <a:t>Lineweaver</a:t>
            </a:r>
            <a:r>
              <a:rPr lang="en-US" dirty="0" smtClean="0">
                <a:solidFill>
                  <a:schemeClr val="tx1"/>
                </a:solidFill>
              </a:rPr>
              <a:t>-Burk Equation</a:t>
            </a:r>
          </a:p>
        </p:txBody>
      </p:sp>
      <p:sp>
        <p:nvSpPr>
          <p:cNvPr id="133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EF6E40-71A6-414B-8DF9-95375FE21A86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</a:endParaRPr>
          </a:p>
        </p:txBody>
      </p:sp>
      <p:pic>
        <p:nvPicPr>
          <p:cNvPr id="13319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343400" y="2590800"/>
            <a:ext cx="4800600" cy="3873500"/>
          </a:xfrm>
          <a:noFill/>
        </p:spPr>
      </p:pic>
      <p:sp>
        <p:nvSpPr>
          <p:cNvPr id="1332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3019425" cy="7540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800" dirty="0" err="1" smtClean="0"/>
              <a:t>Lineweaver</a:t>
            </a:r>
            <a:r>
              <a:rPr lang="en-US" sz="1800" dirty="0" smtClean="0"/>
              <a:t> &amp; Burk: inverted the MM equation</a:t>
            </a:r>
            <a:endParaRPr lang="en-US" sz="1800" i="1" dirty="0" smtClean="0">
              <a:solidFill>
                <a:srgbClr val="FF3300"/>
              </a:solidFill>
            </a:endParaRP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3208338" y="1143000"/>
          <a:ext cx="17795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1" name="Equation" r:id="rId4" imgW="1485720" imgH="698400" progId="Equation.DSMT4">
                  <p:embed/>
                </p:oleObj>
              </mc:Choice>
              <mc:Fallback>
                <p:oleObj name="Equation" r:id="rId4" imgW="1485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1143000"/>
                        <a:ext cx="177958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1020763" y="2032000"/>
          <a:ext cx="2192337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2" name="Equation" r:id="rId6" imgW="1828800" imgH="698400" progId="Equation.DSMT4">
                  <p:embed/>
                </p:oleObj>
              </mc:Choice>
              <mc:Fallback>
                <p:oleObj name="Equation" r:id="rId6" imgW="18288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2032000"/>
                        <a:ext cx="2192337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611188" y="3162300"/>
          <a:ext cx="3835400" cy="143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3" name="Equation" r:id="rId8" imgW="3200400" imgH="1193760" progId="Equation.DSMT4">
                  <p:embed/>
                </p:oleObj>
              </mc:Choice>
              <mc:Fallback>
                <p:oleObj name="Equation" r:id="rId8" imgW="320040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162300"/>
                        <a:ext cx="3835400" cy="1433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52400" y="4781762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sz="2000" dirty="0" smtClean="0">
                <a:latin typeface="+mj-lt"/>
              </a:rPr>
              <a:t>By plotting 1/ V </a:t>
            </a:r>
            <a:r>
              <a:rPr lang="en-US" sz="2000" dirty="0" err="1" smtClean="0">
                <a:latin typeface="+mj-lt"/>
              </a:rPr>
              <a:t>vs</a:t>
            </a:r>
            <a:r>
              <a:rPr lang="en-US" sz="2000" dirty="0" smtClean="0">
                <a:latin typeface="+mj-lt"/>
              </a:rPr>
              <a:t> 1/C</a:t>
            </a:r>
            <a:r>
              <a:rPr lang="en-US" sz="2000" baseline="-25000" dirty="0" smtClean="0">
                <a:latin typeface="+mj-lt"/>
              </a:rPr>
              <a:t>S</a:t>
            </a:r>
            <a:r>
              <a:rPr lang="en-US" sz="2000" dirty="0" smtClean="0">
                <a:latin typeface="+mj-lt"/>
              </a:rPr>
              <a:t>, </a:t>
            </a: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+mj-lt"/>
              </a:rPr>
              <a:t>a linear plot is obtained:</a:t>
            </a: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+mj-lt"/>
              </a:rPr>
              <a:t>	</a:t>
            </a:r>
            <a:r>
              <a:rPr lang="en-US" sz="2000" i="1" dirty="0" smtClean="0">
                <a:latin typeface="+mj-lt"/>
              </a:rPr>
              <a:t>Slope = K</a:t>
            </a:r>
            <a:r>
              <a:rPr lang="en-US" sz="2000" i="1" baseline="-25000" dirty="0" smtClean="0">
                <a:latin typeface="+mj-lt"/>
              </a:rPr>
              <a:t>m</a:t>
            </a:r>
            <a:r>
              <a:rPr lang="en-US" sz="2000" i="1" dirty="0" smtClean="0">
                <a:latin typeface="+mj-lt"/>
              </a:rPr>
              <a:t>/</a:t>
            </a:r>
            <a:r>
              <a:rPr lang="en-US" sz="2000" i="1" dirty="0" err="1" smtClean="0">
                <a:latin typeface="+mj-lt"/>
              </a:rPr>
              <a:t>V</a:t>
            </a:r>
            <a:r>
              <a:rPr lang="en-US" sz="2000" i="1" baseline="-25000" dirty="0" err="1" smtClean="0">
                <a:latin typeface="+mj-lt"/>
              </a:rPr>
              <a:t>max</a:t>
            </a:r>
            <a:endParaRPr lang="en-US" sz="2000" i="1" baseline="-25000" dirty="0" smtClean="0">
              <a:latin typeface="+mj-lt"/>
            </a:endParaRPr>
          </a:p>
          <a:p>
            <a:pPr eaLnBrk="1" hangingPunct="1">
              <a:buFontTx/>
              <a:buNone/>
            </a:pPr>
            <a:r>
              <a:rPr lang="en-US" sz="2000" i="1" dirty="0" smtClean="0">
                <a:latin typeface="+mj-lt"/>
              </a:rPr>
              <a:t>	y-intercept = 1/</a:t>
            </a:r>
            <a:r>
              <a:rPr lang="en-US" sz="2000" i="1" dirty="0" err="1" smtClean="0">
                <a:latin typeface="+mj-lt"/>
              </a:rPr>
              <a:t>V</a:t>
            </a:r>
            <a:r>
              <a:rPr lang="en-US" sz="2000" i="1" baseline="-25000" dirty="0" err="1" smtClean="0">
                <a:latin typeface="+mj-lt"/>
              </a:rPr>
              <a:t>max</a:t>
            </a:r>
            <a:endParaRPr lang="en-US" sz="2000" i="1" baseline="-25000" dirty="0" smtClean="0">
              <a:latin typeface="+mj-lt"/>
            </a:endParaRPr>
          </a:p>
          <a:p>
            <a:pPr eaLnBrk="1" hangingPunct="1">
              <a:buFontTx/>
              <a:buNone/>
            </a:pPr>
            <a:r>
              <a:rPr lang="en-US" sz="2000" i="1" baseline="-25000" dirty="0">
                <a:latin typeface="+mj-lt"/>
              </a:rPr>
              <a:t>	</a:t>
            </a:r>
            <a:r>
              <a:rPr lang="en-US" sz="2000" i="1" dirty="0" smtClean="0">
                <a:latin typeface="+mj-lt"/>
              </a:rPr>
              <a:t>x-intercept= -1/K</a:t>
            </a:r>
            <a:r>
              <a:rPr lang="en-US" sz="2000" i="1" baseline="-25000" dirty="0" smtClean="0">
                <a:latin typeface="+mj-lt"/>
              </a:rPr>
              <a:t>m</a:t>
            </a:r>
            <a:endParaRPr lang="en-US" sz="20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108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Calculation of </a:t>
            </a:r>
            <a:r>
              <a:rPr lang="el-GR" dirty="0">
                <a:solidFill>
                  <a:srgbClr val="C00000"/>
                </a:solidFill>
              </a:rPr>
              <a:t>Δ</a:t>
            </a:r>
            <a:r>
              <a:rPr lang="en-US" dirty="0">
                <a:solidFill>
                  <a:srgbClr val="C00000"/>
                </a:solidFill>
              </a:rPr>
              <a:t>H</a:t>
            </a:r>
            <a:r>
              <a:rPr lang="en-US" baseline="-25000" dirty="0">
                <a:solidFill>
                  <a:srgbClr val="C00000"/>
                </a:solidFill>
              </a:rPr>
              <a:t>RX</a:t>
            </a:r>
            <a:r>
              <a:rPr lang="en-US" dirty="0">
                <a:solidFill>
                  <a:srgbClr val="C00000"/>
                </a:solidFill>
              </a:rPr>
              <a:t>(T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" y="914400"/>
            <a:ext cx="86106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For </a:t>
            </a:r>
            <a:r>
              <a:rPr lang="en-US" sz="2000" dirty="0">
                <a:solidFill>
                  <a:srgbClr val="0000FF"/>
                </a:solidFill>
              </a:rPr>
              <a:t>the reaction N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(g) + </a:t>
            </a:r>
            <a:r>
              <a:rPr lang="en-US" sz="2000" dirty="0">
                <a:solidFill>
                  <a:srgbClr val="0000FF"/>
                </a:solidFill>
              </a:rPr>
              <a:t>3H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(g) → 2NH</a:t>
            </a:r>
            <a:r>
              <a:rPr lang="en-US" sz="2000" baseline="-25000" dirty="0" smtClean="0">
                <a:solidFill>
                  <a:srgbClr val="0000FF"/>
                </a:solidFill>
              </a:rPr>
              <a:t>3 </a:t>
            </a:r>
            <a:r>
              <a:rPr lang="en-US" sz="2000" dirty="0" smtClean="0">
                <a:solidFill>
                  <a:srgbClr val="0000FF"/>
                </a:solidFill>
              </a:rPr>
              <a:t>(g), calculate </a:t>
            </a:r>
            <a:r>
              <a:rPr lang="en-US" sz="2000" dirty="0">
                <a:solidFill>
                  <a:srgbClr val="0000FF"/>
                </a:solidFill>
              </a:rPr>
              <a:t>the heat of reaction </a:t>
            </a:r>
            <a:r>
              <a:rPr lang="en-US" sz="2000" dirty="0" smtClean="0">
                <a:solidFill>
                  <a:srgbClr val="0000FF"/>
                </a:solidFill>
              </a:rPr>
              <a:t>at 150 °C in kcal/</a:t>
            </a:r>
            <a:r>
              <a:rPr lang="en-US" sz="2000" dirty="0" err="1" smtClean="0">
                <a:solidFill>
                  <a:srgbClr val="0000FF"/>
                </a:solidFill>
              </a:rPr>
              <a:t>mol</a:t>
            </a:r>
            <a:r>
              <a:rPr lang="en-US" sz="2000" dirty="0" smtClean="0">
                <a:solidFill>
                  <a:srgbClr val="0000FF"/>
                </a:solidFill>
              </a:rPr>
              <a:t> of N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reacted.</a:t>
            </a:r>
          </a:p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rgbClr val="0000FF"/>
                </a:solidFill>
              </a:rPr>
              <a:t>Extra info: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1752600" y="1600200"/>
          <a:ext cx="7162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2" name="Equation" r:id="rId3" imgW="7162560" imgH="406080" progId="Equation.DSMT4">
                  <p:embed/>
                </p:oleObj>
              </mc:Choice>
              <mc:Fallback>
                <p:oleObj name="Equation" r:id="rId3" imgW="716256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52600" y="1600200"/>
                        <a:ext cx="71628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803400" y="2057400"/>
          <a:ext cx="7035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3" name="Equation" r:id="rId5" imgW="7035480" imgH="634680" progId="Equation.DSMT4">
                  <p:embed/>
                </p:oleObj>
              </mc:Choice>
              <mc:Fallback>
                <p:oleObj name="Equation" r:id="rId5" imgW="70354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03400" y="2057400"/>
                        <a:ext cx="70358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184150" y="4489450"/>
          <a:ext cx="4419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4" name="Equation" r:id="rId7" imgW="4419360" imgH="685800" progId="Equation.DSMT4">
                  <p:embed/>
                </p:oleObj>
              </mc:Choice>
              <mc:Fallback>
                <p:oleObj name="Equation" r:id="rId7" imgW="441936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4150" y="4489450"/>
                        <a:ext cx="44196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1466850" y="3276600"/>
          <a:ext cx="621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5" name="Equation" r:id="rId9" imgW="6210000" imgH="634680" progId="Equation.DSMT4">
                  <p:embed/>
                </p:oleObj>
              </mc:Choice>
              <mc:Fallback>
                <p:oleObj name="Equation" r:id="rId9" imgW="621000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66850" y="3276600"/>
                        <a:ext cx="62103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1854200" y="4038600"/>
          <a:ext cx="5334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6" name="Equation" r:id="rId11" imgW="5333760" imgH="330120" progId="Equation.DSMT4">
                  <p:embed/>
                </p:oleObj>
              </mc:Choice>
              <mc:Fallback>
                <p:oleObj name="Equation" r:id="rId11" imgW="533376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54200" y="4038600"/>
                        <a:ext cx="53340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2571750" y="2800440"/>
          <a:ext cx="400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7" name="Equation" r:id="rId13" imgW="4000320" imgH="393480" progId="Equation.DSMT4">
                  <p:embed/>
                </p:oleObj>
              </mc:Choice>
              <mc:Fallback>
                <p:oleObj name="Equation" r:id="rId13" imgW="4000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71750" y="2800440"/>
                        <a:ext cx="40005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4540250" y="4481513"/>
          <a:ext cx="4445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8" name="Equation" r:id="rId15" imgW="4444920" imgH="698400" progId="Equation.DSMT4">
                  <p:embed/>
                </p:oleObj>
              </mc:Choice>
              <mc:Fallback>
                <p:oleObj name="Equation" r:id="rId15" imgW="444492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540250" y="4481513"/>
                        <a:ext cx="44450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2692440" y="5257800"/>
          <a:ext cx="3759120" cy="634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9" name="Equation" r:id="rId17" imgW="3759120" imgH="634680" progId="Equation.DSMT4">
                  <p:embed/>
                </p:oleObj>
              </mc:Choice>
              <mc:Fallback>
                <p:oleObj name="Equation" r:id="rId17" imgW="375912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692440" y="5257800"/>
                        <a:ext cx="3759120" cy="634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60120" y="5938838"/>
          <a:ext cx="5654880" cy="625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0" name="Equation" r:id="rId19" imgW="6426000" imgH="711000" progId="Equation.DSMT4">
                  <p:embed/>
                </p:oleObj>
              </mc:Choice>
              <mc:Fallback>
                <p:oleObj name="Equation" r:id="rId19" imgW="642600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0120" y="5938838"/>
                        <a:ext cx="5654880" cy="625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5701968" y="5943600"/>
          <a:ext cx="3442032" cy="614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1" name="Equation" r:id="rId21" imgW="3911400" imgH="698400" progId="Equation.DSMT4">
                  <p:embed/>
                </p:oleObj>
              </mc:Choice>
              <mc:Fallback>
                <p:oleObj name="Equation" r:id="rId21" imgW="391140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701968" y="5943600"/>
                        <a:ext cx="3442032" cy="6145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708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Calculation of </a:t>
            </a:r>
            <a:r>
              <a:rPr lang="el-GR" dirty="0">
                <a:solidFill>
                  <a:srgbClr val="C00000"/>
                </a:solidFill>
              </a:rPr>
              <a:t>Δ</a:t>
            </a:r>
            <a:r>
              <a:rPr lang="en-US" dirty="0">
                <a:solidFill>
                  <a:srgbClr val="C00000"/>
                </a:solidFill>
              </a:rPr>
              <a:t>H</a:t>
            </a:r>
            <a:r>
              <a:rPr lang="en-US" baseline="-25000" dirty="0">
                <a:solidFill>
                  <a:srgbClr val="C00000"/>
                </a:solidFill>
              </a:rPr>
              <a:t>RX</a:t>
            </a:r>
            <a:r>
              <a:rPr lang="en-US" dirty="0">
                <a:solidFill>
                  <a:srgbClr val="C00000"/>
                </a:solidFill>
              </a:rPr>
              <a:t>(T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" y="914400"/>
            <a:ext cx="86106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For </a:t>
            </a:r>
            <a:r>
              <a:rPr lang="en-US" sz="2000" dirty="0">
                <a:solidFill>
                  <a:srgbClr val="0000FF"/>
                </a:solidFill>
              </a:rPr>
              <a:t>the reaction N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(g) + </a:t>
            </a:r>
            <a:r>
              <a:rPr lang="en-US" sz="2000" dirty="0">
                <a:solidFill>
                  <a:srgbClr val="0000FF"/>
                </a:solidFill>
              </a:rPr>
              <a:t>3H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(g) → 2NH</a:t>
            </a:r>
            <a:r>
              <a:rPr lang="en-US" sz="2000" baseline="-25000" dirty="0" smtClean="0">
                <a:solidFill>
                  <a:srgbClr val="0000FF"/>
                </a:solidFill>
              </a:rPr>
              <a:t>3 </a:t>
            </a:r>
            <a:r>
              <a:rPr lang="en-US" sz="2000" dirty="0" smtClean="0">
                <a:solidFill>
                  <a:srgbClr val="0000FF"/>
                </a:solidFill>
              </a:rPr>
              <a:t>(g), calculate </a:t>
            </a:r>
            <a:r>
              <a:rPr lang="en-US" sz="2000" dirty="0">
                <a:solidFill>
                  <a:srgbClr val="0000FF"/>
                </a:solidFill>
              </a:rPr>
              <a:t>the heat of reaction </a:t>
            </a:r>
            <a:r>
              <a:rPr lang="en-US" sz="2000" dirty="0" smtClean="0">
                <a:solidFill>
                  <a:srgbClr val="0000FF"/>
                </a:solidFill>
              </a:rPr>
              <a:t>at 150 °C in kcal/</a:t>
            </a:r>
            <a:r>
              <a:rPr lang="en-US" sz="2000" dirty="0" err="1" smtClean="0">
                <a:solidFill>
                  <a:srgbClr val="0000FF"/>
                </a:solidFill>
              </a:rPr>
              <a:t>mol</a:t>
            </a:r>
            <a:r>
              <a:rPr lang="en-US" sz="2000" dirty="0" smtClean="0">
                <a:solidFill>
                  <a:srgbClr val="0000FF"/>
                </a:solidFill>
              </a:rPr>
              <a:t> of N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reacted.</a:t>
            </a:r>
          </a:p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rgbClr val="0000FF"/>
                </a:solidFill>
              </a:rPr>
              <a:t>Extra info: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1600200" y="1600200"/>
          <a:ext cx="6997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6" name="Equation" r:id="rId3" imgW="6997680" imgH="406080" progId="Equation.DSMT4">
                  <p:embed/>
                </p:oleObj>
              </mc:Choice>
              <mc:Fallback>
                <p:oleObj name="Equation" r:id="rId3" imgW="69976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00200" y="1600200"/>
                        <a:ext cx="69977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803400" y="2057400"/>
          <a:ext cx="7035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7" name="Equation" r:id="rId5" imgW="7035480" imgH="634680" progId="Equation.DSMT4">
                  <p:embed/>
                </p:oleObj>
              </mc:Choice>
              <mc:Fallback>
                <p:oleObj name="Equation" r:id="rId5" imgW="70354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03400" y="2057400"/>
                        <a:ext cx="70358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2571750" y="2800440"/>
          <a:ext cx="400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8" name="Equation" r:id="rId7" imgW="4000320" imgH="393480" progId="Equation.DSMT4">
                  <p:embed/>
                </p:oleObj>
              </mc:Choice>
              <mc:Fallback>
                <p:oleObj name="Equation" r:id="rId7" imgW="4000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71750" y="2800440"/>
                        <a:ext cx="40005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311150" y="3276600"/>
          <a:ext cx="4127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9" name="Equation" r:id="rId9" imgW="4127400" imgH="698400" progId="Equation.DSMT4">
                  <p:embed/>
                </p:oleObj>
              </mc:Choice>
              <mc:Fallback>
                <p:oleObj name="Equation" r:id="rId9" imgW="412740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1150" y="3276600"/>
                        <a:ext cx="41275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4955381" y="3311657"/>
          <a:ext cx="323373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0" name="Equation" r:id="rId11" imgW="3593880" imgH="698400" progId="Equation.DSMT4">
                  <p:embed/>
                </p:oleObj>
              </mc:Choice>
              <mc:Fallback>
                <p:oleObj name="Equation" r:id="rId11" imgW="359388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55381" y="3311657"/>
                        <a:ext cx="3233737" cy="628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546100" y="4648200"/>
          <a:ext cx="379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1" name="Equation" r:id="rId13" imgW="3797280" imgH="393480" progId="Equation.DSMT4">
                  <p:embed/>
                </p:oleObj>
              </mc:Choice>
              <mc:Fallback>
                <p:oleObj name="Equation" r:id="rId13" imgW="3797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46100" y="4648200"/>
                        <a:ext cx="37973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158750" y="5113338"/>
          <a:ext cx="8839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2" name="Equation" r:id="rId15" imgW="8839080" imgH="761760" progId="Equation.DSMT4">
                  <p:embed/>
                </p:oleObj>
              </mc:Choice>
              <mc:Fallback>
                <p:oleObj name="Equation" r:id="rId15" imgW="883908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750" y="5113338"/>
                        <a:ext cx="88392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4876800" y="4648200"/>
          <a:ext cx="3644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3" name="Equation" r:id="rId17" imgW="3644640" imgH="393480" progId="Equation.DSMT4">
                  <p:embed/>
                </p:oleObj>
              </mc:Choice>
              <mc:Fallback>
                <p:oleObj name="Equation" r:id="rId17" imgW="3644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876800" y="4648200"/>
                        <a:ext cx="36449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819400" y="4159190"/>
            <a:ext cx="3328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Convert T and T</a:t>
            </a:r>
            <a:r>
              <a:rPr lang="en-US" sz="2000" baseline="-25000" dirty="0" smtClean="0">
                <a:solidFill>
                  <a:srgbClr val="0000FF"/>
                </a:solidFill>
              </a:rPr>
              <a:t>R</a:t>
            </a:r>
            <a:r>
              <a:rPr lang="en-US" sz="2000" dirty="0" smtClean="0">
                <a:solidFill>
                  <a:srgbClr val="0000FF"/>
                </a:solidFill>
              </a:rPr>
              <a:t> to Kelvins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1104900" y="5930900"/>
          <a:ext cx="6934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4" name="Equation" r:id="rId19" imgW="6933960" imgH="698400" progId="Equation.DSMT4">
                  <p:embed/>
                </p:oleObj>
              </mc:Choice>
              <mc:Fallback>
                <p:oleObj name="Equation" r:id="rId19" imgW="693396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104900" y="5930900"/>
                        <a:ext cx="69342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717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Calculation of </a:t>
            </a:r>
            <a:r>
              <a:rPr lang="el-GR" dirty="0">
                <a:solidFill>
                  <a:srgbClr val="C00000"/>
                </a:solidFill>
              </a:rPr>
              <a:t>Δ</a:t>
            </a:r>
            <a:r>
              <a:rPr lang="en-US" dirty="0">
                <a:solidFill>
                  <a:srgbClr val="C00000"/>
                </a:solidFill>
              </a:rPr>
              <a:t>H</a:t>
            </a:r>
            <a:r>
              <a:rPr lang="en-US" baseline="-25000" dirty="0">
                <a:solidFill>
                  <a:srgbClr val="C00000"/>
                </a:solidFill>
              </a:rPr>
              <a:t>RX</a:t>
            </a:r>
            <a:r>
              <a:rPr lang="en-US" dirty="0">
                <a:solidFill>
                  <a:srgbClr val="C00000"/>
                </a:solidFill>
              </a:rPr>
              <a:t>(T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" y="914400"/>
            <a:ext cx="86106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For </a:t>
            </a:r>
            <a:r>
              <a:rPr lang="en-US" sz="2000" dirty="0">
                <a:solidFill>
                  <a:srgbClr val="0000FF"/>
                </a:solidFill>
              </a:rPr>
              <a:t>the reaction N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(g) + </a:t>
            </a:r>
            <a:r>
              <a:rPr lang="en-US" sz="2000" dirty="0">
                <a:solidFill>
                  <a:srgbClr val="0000FF"/>
                </a:solidFill>
              </a:rPr>
              <a:t>3H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(g) → 2NH</a:t>
            </a:r>
            <a:r>
              <a:rPr lang="en-US" sz="2000" baseline="-25000" dirty="0" smtClean="0">
                <a:solidFill>
                  <a:srgbClr val="0000FF"/>
                </a:solidFill>
              </a:rPr>
              <a:t>3 </a:t>
            </a:r>
            <a:r>
              <a:rPr lang="en-US" sz="2000" dirty="0" smtClean="0">
                <a:solidFill>
                  <a:srgbClr val="0000FF"/>
                </a:solidFill>
              </a:rPr>
              <a:t>(g), calculate </a:t>
            </a:r>
            <a:r>
              <a:rPr lang="en-US" sz="2000" dirty="0">
                <a:solidFill>
                  <a:srgbClr val="0000FF"/>
                </a:solidFill>
              </a:rPr>
              <a:t>the heat of reaction </a:t>
            </a:r>
            <a:r>
              <a:rPr lang="en-US" sz="2000" dirty="0" smtClean="0">
                <a:solidFill>
                  <a:srgbClr val="0000FF"/>
                </a:solidFill>
              </a:rPr>
              <a:t>at 150 °C in </a:t>
            </a:r>
            <a:r>
              <a:rPr lang="en-US" sz="2000" u="sng" dirty="0" smtClean="0">
                <a:solidFill>
                  <a:srgbClr val="0000FF"/>
                </a:solidFill>
              </a:rPr>
              <a:t>kJ/</a:t>
            </a:r>
            <a:r>
              <a:rPr lang="en-US" sz="2000" u="sng" dirty="0" err="1" smtClean="0">
                <a:solidFill>
                  <a:srgbClr val="0000FF"/>
                </a:solidFill>
              </a:rPr>
              <a:t>mol</a:t>
            </a:r>
            <a:r>
              <a:rPr lang="en-US" sz="2000" u="sng" dirty="0" smtClean="0">
                <a:solidFill>
                  <a:srgbClr val="0000FF"/>
                </a:solidFill>
              </a:rPr>
              <a:t> of H</a:t>
            </a:r>
            <a:r>
              <a:rPr lang="en-US" sz="2000" u="sng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u="sng" dirty="0" smtClean="0">
                <a:solidFill>
                  <a:srgbClr val="0000FF"/>
                </a:solidFill>
              </a:rPr>
              <a:t> reacted</a:t>
            </a:r>
            <a:r>
              <a:rPr lang="en-US" sz="2000" dirty="0" smtClean="0">
                <a:solidFill>
                  <a:srgbClr val="0000FF"/>
                </a:solidFill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rgbClr val="0000FF"/>
                </a:solidFill>
              </a:rPr>
              <a:t>Extra info: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1600200" y="1600200"/>
          <a:ext cx="6997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0" name="Equation" r:id="rId3" imgW="6997680" imgH="406080" progId="Equation.DSMT4">
                  <p:embed/>
                </p:oleObj>
              </mc:Choice>
              <mc:Fallback>
                <p:oleObj name="Equation" r:id="rId3" imgW="69976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00200" y="1600200"/>
                        <a:ext cx="69977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803400" y="2057400"/>
          <a:ext cx="7035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1" name="Equation" r:id="rId5" imgW="7035480" imgH="634680" progId="Equation.DSMT4">
                  <p:embed/>
                </p:oleObj>
              </mc:Choice>
              <mc:Fallback>
                <p:oleObj name="Equation" r:id="rId5" imgW="70354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03400" y="2057400"/>
                        <a:ext cx="70358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2571750" y="2800440"/>
          <a:ext cx="400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2" name="Equation" r:id="rId7" imgW="4000320" imgH="393480" progId="Equation.DSMT4">
                  <p:embed/>
                </p:oleObj>
              </mc:Choice>
              <mc:Fallback>
                <p:oleObj name="Equation" r:id="rId7" imgW="4000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71750" y="2800440"/>
                        <a:ext cx="40005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0" y="3276600"/>
          <a:ext cx="4127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3" name="Equation" r:id="rId9" imgW="4127400" imgH="698400" progId="Equation.DSMT4">
                  <p:embed/>
                </p:oleObj>
              </mc:Choice>
              <mc:Fallback>
                <p:oleObj name="Equation" r:id="rId9" imgW="412740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0" y="3276600"/>
                        <a:ext cx="41275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4191000" y="3311657"/>
          <a:ext cx="323373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4" name="Equation" r:id="rId11" imgW="3593880" imgH="698400" progId="Equation.DSMT4">
                  <p:embed/>
                </p:oleObj>
              </mc:Choice>
              <mc:Fallback>
                <p:oleObj name="Equation" r:id="rId11" imgW="359388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91000" y="3311657"/>
                        <a:ext cx="3233737" cy="628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7620000" y="3210822"/>
          <a:ext cx="1079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5" name="Equation" r:id="rId13" imgW="1079280" imgH="253800" progId="Equation.DSMT4">
                  <p:embed/>
                </p:oleObj>
              </mc:Choice>
              <mc:Fallback>
                <p:oleObj name="Equation" r:id="rId13" imgW="10792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20000" y="3210822"/>
                        <a:ext cx="10795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7591168" y="3552693"/>
          <a:ext cx="1181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6" name="Equation" r:id="rId15" imgW="1180800" imgH="330120" progId="Equation.DSMT4">
                  <p:embed/>
                </p:oleObj>
              </mc:Choice>
              <mc:Fallback>
                <p:oleObj name="Equation" r:id="rId15" imgW="118080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591168" y="3552693"/>
                        <a:ext cx="11811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1612900" y="3994518"/>
          <a:ext cx="3644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7" name="Equation" r:id="rId17" imgW="3644640" imgH="698400" progId="Equation.DSMT4">
                  <p:embed/>
                </p:oleObj>
              </mc:Choice>
              <mc:Fallback>
                <p:oleObj name="Equation" r:id="rId17" imgW="364464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612900" y="3994518"/>
                        <a:ext cx="36449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292100" y="4726458"/>
          <a:ext cx="4622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8" name="Equation" r:id="rId19" imgW="4622760" imgH="711000" progId="Equation.DSMT4">
                  <p:embed/>
                </p:oleObj>
              </mc:Choice>
              <mc:Fallback>
                <p:oleObj name="Equation" r:id="rId19" imgW="462276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92100" y="4726458"/>
                        <a:ext cx="46228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399520" y="4085391"/>
            <a:ext cx="2220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Convert kcal to kJ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/>
          </p:nvPr>
        </p:nvGraphicFramePr>
        <p:xfrm>
          <a:off x="4927600" y="4740685"/>
          <a:ext cx="3987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9" name="Equation" r:id="rId21" imgW="3987720" imgH="698400" progId="Equation.DSMT4">
                  <p:embed/>
                </p:oleObj>
              </mc:Choice>
              <mc:Fallback>
                <p:oleObj name="Equation" r:id="rId21" imgW="398772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927600" y="4740685"/>
                        <a:ext cx="39878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130301" y="5454933"/>
            <a:ext cx="3975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Put in terms of moles H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reacted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/>
          </p:nvPr>
        </p:nvGraphicFramePr>
        <p:xfrm>
          <a:off x="0" y="5819775"/>
          <a:ext cx="5255474" cy="754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70" name="Equation" r:id="rId23" imgW="5308560" imgH="761760" progId="Equation.DSMT4">
                  <p:embed/>
                </p:oleObj>
              </mc:Choice>
              <mc:Fallback>
                <p:oleObj name="Equation" r:id="rId23" imgW="530856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0" y="5819775"/>
                        <a:ext cx="5255474" cy="7541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/>
          </p:nvPr>
        </p:nvGraphicFramePr>
        <p:xfrm>
          <a:off x="5105400" y="5507003"/>
          <a:ext cx="2019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71" name="Equation" r:id="rId25" imgW="2019240" imgH="330120" progId="Equation.DSMT4">
                  <p:embed/>
                </p:oleObj>
              </mc:Choice>
              <mc:Fallback>
                <p:oleObj name="Equation" r:id="rId25" imgW="20192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105400" y="5507003"/>
                        <a:ext cx="20193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/>
          </p:nvPr>
        </p:nvGraphicFramePr>
        <p:xfrm>
          <a:off x="5305412" y="5834063"/>
          <a:ext cx="3809560" cy="691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72" name="Equation" r:id="rId27" imgW="3848040" imgH="698400" progId="Equation.DSMT4">
                  <p:embed/>
                </p:oleObj>
              </mc:Choice>
              <mc:Fallback>
                <p:oleObj name="Equation" r:id="rId27" imgW="384804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305412" y="5834063"/>
                        <a:ext cx="3809560" cy="691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028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1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and H</a:t>
            </a:r>
            <a:r>
              <a:rPr lang="en-US" baseline="-25000" dirty="0" smtClean="0"/>
              <a:t>i</a:t>
            </a:r>
            <a:r>
              <a:rPr lang="en-US" dirty="0" smtClean="0"/>
              <a:t> in Terms of T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01982" y="256586"/>
            <a:ext cx="27432" cy="2743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804747"/>
            <a:ext cx="8839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Ignore enthalpy of mixing (usually an acceptable assumption)</a:t>
            </a:r>
          </a:p>
          <a:p>
            <a:pPr marL="117475" indent="-11747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Look up enthalpy of formation, H</a:t>
            </a:r>
            <a:r>
              <a:rPr lang="en-US" sz="2000" baseline="-25000" dirty="0" smtClean="0"/>
              <a:t>i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(T</a:t>
            </a:r>
            <a:r>
              <a:rPr lang="en-US" sz="2000" baseline="-25000" dirty="0" smtClean="0">
                <a:latin typeface="Arial"/>
                <a:cs typeface="Arial"/>
              </a:rPr>
              <a:t>R</a:t>
            </a:r>
            <a:r>
              <a:rPr lang="en-US" sz="2000" dirty="0" smtClean="0">
                <a:latin typeface="Arial"/>
                <a:cs typeface="Arial"/>
              </a:rPr>
              <a:t>) in a thermo table, where the reference temperature T</a:t>
            </a:r>
            <a:r>
              <a:rPr lang="en-US" sz="2000" baseline="-25000" dirty="0" smtClean="0">
                <a:latin typeface="Arial"/>
                <a:cs typeface="Arial"/>
              </a:rPr>
              <a:t>R</a:t>
            </a:r>
            <a:r>
              <a:rPr lang="en-US" sz="2000" dirty="0" smtClean="0">
                <a:latin typeface="Arial"/>
                <a:cs typeface="Arial"/>
              </a:rPr>
              <a:t> is usually 25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</a:t>
            </a:r>
          </a:p>
          <a:p>
            <a:pPr marL="117475" indent="-11747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latin typeface="Arial"/>
                <a:cs typeface="Arial"/>
              </a:rPr>
              <a:t>Compute H</a:t>
            </a:r>
            <a:r>
              <a:rPr lang="en-US" sz="2000" baseline="-25000" dirty="0" smtClean="0">
                <a:latin typeface="Arial"/>
                <a:cs typeface="Arial"/>
              </a:rPr>
              <a:t>i</a:t>
            </a:r>
            <a:r>
              <a:rPr lang="en-US" sz="2000" dirty="0" smtClean="0">
                <a:latin typeface="Arial"/>
                <a:cs typeface="Arial"/>
              </a:rPr>
              <a:t>(T) using heat capacity and heats of vaporization/melting</a:t>
            </a:r>
            <a:endParaRPr lang="en-US" sz="2000" dirty="0" smtClean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816091"/>
              </p:ext>
            </p:extLst>
          </p:nvPr>
        </p:nvGraphicFramePr>
        <p:xfrm>
          <a:off x="2236788" y="2252547"/>
          <a:ext cx="46704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58" name="Equation" r:id="rId3" imgW="4622760" imgH="482400" progId="Equation.DSMT4">
                  <p:embed/>
                </p:oleObj>
              </mc:Choice>
              <mc:Fallback>
                <p:oleObj name="Equation" r:id="rId3" imgW="46227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6788" y="2252547"/>
                        <a:ext cx="46704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807665"/>
              </p:ext>
            </p:extLst>
          </p:nvPr>
        </p:nvGraphicFramePr>
        <p:xfrm>
          <a:off x="1776413" y="2740920"/>
          <a:ext cx="5351462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59" name="Equation" r:id="rId5" imgW="5295600" imgH="711000" progId="Equation.DSMT4">
                  <p:embed/>
                </p:oleObj>
              </mc:Choice>
              <mc:Fallback>
                <p:oleObj name="Equation" r:id="rId5" imgW="529560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6413" y="2740920"/>
                        <a:ext cx="5351462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3547947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Phase change at T</a:t>
            </a:r>
            <a:r>
              <a:rPr lang="en-US" sz="2000" baseline="-25000" dirty="0" smtClean="0">
                <a:solidFill>
                  <a:srgbClr val="0000FF"/>
                </a:solidFill>
              </a:rPr>
              <a:t>m 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(solid to liquid):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486731"/>
              </p:ext>
            </p:extLst>
          </p:nvPr>
        </p:nvGraphicFramePr>
        <p:xfrm>
          <a:off x="2651125" y="3471747"/>
          <a:ext cx="519747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60" name="Equation" r:id="rId7" imgW="5143320" imgH="812520" progId="Equation.DSMT4">
                  <p:embed/>
                </p:oleObj>
              </mc:Choice>
              <mc:Fallback>
                <p:oleObj name="Equation" r:id="rId7" imgW="5143320" imgH="812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3471747"/>
                        <a:ext cx="5197475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2047544" y="3992745"/>
            <a:ext cx="2167268" cy="400110"/>
            <a:chOff x="1150607" y="4946888"/>
            <a:chExt cx="2167268" cy="400110"/>
          </a:xfrm>
        </p:grpSpPr>
        <p:sp>
          <p:nvSpPr>
            <p:cNvPr id="10" name="TextBox 9"/>
            <p:cNvSpPr txBox="1"/>
            <p:nvPr/>
          </p:nvSpPr>
          <p:spPr>
            <a:xfrm>
              <a:off x="1150607" y="4946888"/>
              <a:ext cx="172835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7030A0"/>
                  </a:solidFill>
                </a:rPr>
                <a:t>Solid at T</a:t>
              </a:r>
              <a:r>
                <a:rPr lang="en-US" sz="2000" baseline="-25000" dirty="0" smtClean="0">
                  <a:solidFill>
                    <a:srgbClr val="7030A0"/>
                  </a:solidFill>
                </a:rPr>
                <a:t>R</a:t>
              </a:r>
              <a:endParaRPr lang="en-US" sz="2000" dirty="0" smtClean="0">
                <a:solidFill>
                  <a:srgbClr val="7030A0"/>
                </a:solidFill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2784475" y="4959291"/>
              <a:ext cx="533400" cy="152399"/>
            </a:xfrm>
            <a:prstGeom prst="straightConnector1">
              <a:avLst/>
            </a:prstGeom>
            <a:ln w="190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3649825" y="5312118"/>
            <a:ext cx="1910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</a:t>
            </a:r>
            <a:r>
              <a:rPr lang="en-US" sz="2000" dirty="0" smtClean="0">
                <a:solidFill>
                  <a:srgbClr val="008000"/>
                </a:solidFill>
              </a:rPr>
              <a:t>T</a:t>
            </a:r>
            <a:r>
              <a:rPr lang="en-US" sz="2000" baseline="-25000" dirty="0" smtClean="0">
                <a:solidFill>
                  <a:srgbClr val="008000"/>
                </a:solidFill>
              </a:rPr>
              <a:t>m</a:t>
            </a:r>
            <a:r>
              <a:rPr lang="en-US" sz="2000" dirty="0" smtClean="0"/>
              <a:t> &lt; T &lt; </a:t>
            </a:r>
            <a:r>
              <a:rPr lang="en-US" sz="2000" dirty="0" smtClean="0">
                <a:solidFill>
                  <a:srgbClr val="FF0000"/>
                </a:solidFill>
              </a:rPr>
              <a:t>T</a:t>
            </a:r>
            <a:r>
              <a:rPr lang="en-US" sz="2000" baseline="-25000" dirty="0" smtClean="0">
                <a:solidFill>
                  <a:srgbClr val="FF0000"/>
                </a:solidFill>
              </a:rPr>
              <a:t>b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410200" y="5312118"/>
            <a:ext cx="1146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←</a:t>
            </a:r>
            <a:r>
              <a:rPr lang="en-US" dirty="0" smtClean="0">
                <a:solidFill>
                  <a:srgbClr val="FF0000"/>
                </a:solidFill>
              </a:rPr>
              <a:t>boiling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24000" y="5716335"/>
            <a:ext cx="6203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constant of average heat capacities are used, then: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351773"/>
              </p:ext>
            </p:extLst>
          </p:nvPr>
        </p:nvGraphicFramePr>
        <p:xfrm>
          <a:off x="609600" y="6107151"/>
          <a:ext cx="60198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61" name="Equation" r:id="rId9" imgW="5956200" imgH="444240" progId="Equation.DSMT4">
                  <p:embed/>
                </p:oleObj>
              </mc:Choice>
              <mc:Fallback>
                <p:oleObj name="Equation" r:id="rId9" imgW="59562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6107151"/>
                        <a:ext cx="60198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367454"/>
              </p:ext>
            </p:extLst>
          </p:nvPr>
        </p:nvGraphicFramePr>
        <p:xfrm>
          <a:off x="1155402" y="4386147"/>
          <a:ext cx="6505576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62" name="Equation" r:id="rId11" imgW="6438600" imgH="368280" progId="Equation.DSMT4">
                  <p:embed/>
                </p:oleObj>
              </mc:Choice>
              <mc:Fallback>
                <p:oleObj name="Equation" r:id="rId11" imgW="64386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402" y="4386147"/>
                        <a:ext cx="6505576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589699"/>
              </p:ext>
            </p:extLst>
          </p:nvPr>
        </p:nvGraphicFramePr>
        <p:xfrm>
          <a:off x="3124200" y="4789449"/>
          <a:ext cx="294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63" name="Equation" r:id="rId13" imgW="2946240" imgH="355320" progId="Equation.DSMT4">
                  <p:embed/>
                </p:oleObj>
              </mc:Choice>
              <mc:Fallback>
                <p:oleObj name="Equation" r:id="rId13" imgW="294624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789449"/>
                        <a:ext cx="294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6776533" y="6107151"/>
            <a:ext cx="1910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</a:t>
            </a:r>
            <a:r>
              <a:rPr lang="en-US" sz="2000" dirty="0" smtClean="0">
                <a:solidFill>
                  <a:srgbClr val="008000"/>
                </a:solidFill>
              </a:rPr>
              <a:t>T</a:t>
            </a:r>
            <a:r>
              <a:rPr lang="en-US" sz="2000" baseline="-25000" dirty="0" smtClean="0">
                <a:solidFill>
                  <a:srgbClr val="008000"/>
                </a:solidFill>
              </a:rPr>
              <a:t>m</a:t>
            </a:r>
            <a:r>
              <a:rPr lang="en-US" sz="2000" dirty="0" smtClean="0"/>
              <a:t> &lt; T &lt; </a:t>
            </a:r>
            <a:r>
              <a:rPr lang="en-US" sz="2000" dirty="0" smtClean="0">
                <a:solidFill>
                  <a:srgbClr val="FF0000"/>
                </a:solidFill>
              </a:rPr>
              <a:t>T</a:t>
            </a:r>
            <a:r>
              <a:rPr lang="en-US" sz="2000" baseline="-25000" dirty="0" smtClean="0">
                <a:solidFill>
                  <a:srgbClr val="FF0000"/>
                </a:solidFill>
              </a:rPr>
              <a:t>b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540358" y="5132886"/>
            <a:ext cx="1764405" cy="586127"/>
            <a:chOff x="2540358" y="5296437"/>
            <a:chExt cx="1764405" cy="586127"/>
          </a:xfrm>
        </p:grpSpPr>
        <p:sp>
          <p:nvSpPr>
            <p:cNvPr id="15" name="Rectangle 14"/>
            <p:cNvSpPr/>
            <p:nvPr/>
          </p:nvSpPr>
          <p:spPr>
            <a:xfrm>
              <a:off x="2540358" y="5513232"/>
              <a:ext cx="99257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</a:rPr>
                <a:t>melting </a:t>
              </a:r>
              <a:endParaRPr lang="en-US" dirty="0">
                <a:solidFill>
                  <a:srgbClr val="008000"/>
                </a:solidFill>
              </a:endParaRPr>
            </a:p>
          </p:txBody>
        </p:sp>
        <p:sp>
          <p:nvSpPr>
            <p:cNvPr id="20" name="Curved Down Arrow 19"/>
            <p:cNvSpPr/>
            <p:nvPr/>
          </p:nvSpPr>
          <p:spPr>
            <a:xfrm>
              <a:off x="3009363" y="5296437"/>
              <a:ext cx="1295400" cy="228600"/>
            </a:xfrm>
            <a:prstGeom prst="curvedDownArrow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28" grpId="0"/>
      <p:bldP spid="29" grpId="0"/>
      <p:bldP spid="3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Insert </a:t>
            </a:r>
            <a:r>
              <a:rPr lang="el-GR" dirty="0" smtClean="0">
                <a:solidFill>
                  <a:srgbClr val="C00000"/>
                </a:solidFill>
              </a:rPr>
              <a:t>Δ</a:t>
            </a:r>
            <a:r>
              <a:rPr lang="en-US" dirty="0" smtClean="0">
                <a:solidFill>
                  <a:srgbClr val="C00000"/>
                </a:solidFill>
              </a:rPr>
              <a:t>H</a:t>
            </a:r>
            <a:r>
              <a:rPr lang="en-US" baseline="-25000" dirty="0" smtClean="0">
                <a:solidFill>
                  <a:srgbClr val="C00000"/>
                </a:solidFill>
              </a:rPr>
              <a:t>RX</a:t>
            </a:r>
            <a:r>
              <a:rPr lang="en-US" dirty="0" smtClean="0">
                <a:solidFill>
                  <a:srgbClr val="C00000"/>
                </a:solidFill>
              </a:rPr>
              <a:t>(T)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/>
              <a:t>&amp; </a:t>
            </a:r>
            <a:r>
              <a:rPr lang="en-US" dirty="0">
                <a:solidFill>
                  <a:srgbClr val="6600FF"/>
                </a:solidFill>
              </a:rPr>
              <a:t>(H</a:t>
            </a:r>
            <a:r>
              <a:rPr lang="en-US" baseline="-25000" dirty="0">
                <a:solidFill>
                  <a:srgbClr val="6600FF"/>
                </a:solidFill>
              </a:rPr>
              <a:t>i0 </a:t>
            </a:r>
            <a:r>
              <a:rPr lang="en-US" dirty="0">
                <a:solidFill>
                  <a:srgbClr val="6600FF"/>
                </a:solidFill>
              </a:rPr>
              <a:t>– H</a:t>
            </a:r>
            <a:r>
              <a:rPr lang="en-US" baseline="-25000" dirty="0">
                <a:solidFill>
                  <a:srgbClr val="6600FF"/>
                </a:solidFill>
              </a:rPr>
              <a:t>i</a:t>
            </a:r>
            <a:r>
              <a:rPr lang="en-US" dirty="0" smtClean="0">
                <a:solidFill>
                  <a:srgbClr val="6600FF"/>
                </a:solidFill>
              </a:rPr>
              <a:t>)</a:t>
            </a:r>
            <a:r>
              <a:rPr lang="en-US" dirty="0" smtClean="0"/>
              <a:t> into EB</a:t>
            </a:r>
            <a:endParaRPr lang="en-US" dirty="0"/>
          </a:p>
        </p:txBody>
      </p:sp>
      <p:graphicFrame>
        <p:nvGraphicFramePr>
          <p:cNvPr id="3" name="Object 11"/>
          <p:cNvGraphicFramePr>
            <a:graphicFrameLocks noChangeAspect="1"/>
          </p:cNvGraphicFramePr>
          <p:nvPr>
            <p:extLst/>
          </p:nvPr>
        </p:nvGraphicFramePr>
        <p:xfrm>
          <a:off x="2892425" y="990600"/>
          <a:ext cx="6022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4" name="Equation" r:id="rId3" imgW="6032160" imgH="761760" progId="Equation.DSMT4">
                  <p:embed/>
                </p:oleObj>
              </mc:Choice>
              <mc:Fallback>
                <p:oleObj name="Equation" r:id="rId3" imgW="6032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425" y="990600"/>
                        <a:ext cx="60229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/>
          </p:nvPr>
        </p:nvGraphicFramePr>
        <p:xfrm>
          <a:off x="141968" y="1066860"/>
          <a:ext cx="2171520" cy="609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5" name="Equation" r:id="rId5" imgW="2171520" imgH="609480" progId="Equation.DSMT4">
                  <p:embed/>
                </p:oleObj>
              </mc:Choice>
              <mc:Fallback>
                <p:oleObj name="Equation" r:id="rId5" imgW="21715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968" y="1066860"/>
                        <a:ext cx="2171520" cy="6094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932543" y="1802597"/>
          <a:ext cx="400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6" name="Equation" r:id="rId7" imgW="4000320" imgH="393480" progId="Equation.DSMT4">
                  <p:embed/>
                </p:oleObj>
              </mc:Choice>
              <mc:Fallback>
                <p:oleObj name="Equation" r:id="rId7" imgW="4000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32543" y="1802597"/>
                        <a:ext cx="40005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5943600" y="1828124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7" name="Equation" r:id="rId9" imgW="2438280" imgH="380880" progId="Equation.DSMT4">
                  <p:embed/>
                </p:oleObj>
              </mc:Choice>
              <mc:Fallback>
                <p:oleObj name="Equation" r:id="rId9" imgW="24382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43600" y="1828124"/>
                        <a:ext cx="2438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/>
          </p:nvPr>
        </p:nvGraphicFramePr>
        <p:xfrm>
          <a:off x="242888" y="3146425"/>
          <a:ext cx="86598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8" name="Equation" r:id="rId11" imgW="8673840" imgH="761760" progId="Equation.DSMT4">
                  <p:embed/>
                </p:oleObj>
              </mc:Choice>
              <mc:Fallback>
                <p:oleObj name="Equation" r:id="rId11" imgW="86738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3146425"/>
                        <a:ext cx="86598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Left Brace 13"/>
          <p:cNvSpPr/>
          <p:nvPr/>
        </p:nvSpPr>
        <p:spPr>
          <a:xfrm rot="16200000">
            <a:off x="6471339" y="2430918"/>
            <a:ext cx="190500" cy="2868828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352149" y="3907270"/>
            <a:ext cx="4105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Example calculations of ∆H°</a:t>
            </a:r>
            <a:r>
              <a:rPr lang="en-US" baseline="-25000" dirty="0" smtClean="0">
                <a:solidFill>
                  <a:srgbClr val="0000FF"/>
                </a:solidFill>
              </a:rPr>
              <a:t>RX</a:t>
            </a:r>
            <a:r>
              <a:rPr lang="en-US" dirty="0" smtClean="0">
                <a:solidFill>
                  <a:srgbClr val="0000FF"/>
                </a:solidFill>
              </a:rPr>
              <a:t>(T</a:t>
            </a:r>
            <a:r>
              <a:rPr lang="en-US" baseline="-25000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) &amp; </a:t>
            </a:r>
            <a:r>
              <a:rPr lang="el-GR" dirty="0" smtClean="0">
                <a:solidFill>
                  <a:srgbClr val="0000FF"/>
                </a:solidFill>
              </a:rPr>
              <a:t>Δ</a:t>
            </a:r>
            <a:r>
              <a:rPr lang="en-US" dirty="0" err="1" smtClean="0">
                <a:solidFill>
                  <a:srgbClr val="0000FF"/>
                </a:solidFill>
              </a:rPr>
              <a:t>C</a:t>
            </a:r>
            <a:r>
              <a:rPr lang="en-US" baseline="-25000" dirty="0" err="1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 are shown on the previous slides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1155700" y="4502856"/>
          <a:ext cx="4749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9" name="Equation" r:id="rId13" imgW="4749480" imgH="685800" progId="Equation.DSMT4">
                  <p:embed/>
                </p:oleObj>
              </mc:Choice>
              <mc:Fallback>
                <p:oleObj name="Equation" r:id="rId13" imgW="474948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55700" y="4502856"/>
                        <a:ext cx="47498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971800" y="3233178"/>
            <a:ext cx="889000" cy="683396"/>
          </a:xfrm>
          <a:prstGeom prst="rect">
            <a:avLst/>
          </a:prstGeom>
          <a:noFill/>
          <a:ln>
            <a:solidFill>
              <a:srgbClr val="23908D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6007099" y="4502856"/>
          <a:ext cx="177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0" name="Equation" r:id="rId15" imgW="1777680" imgH="698400" progId="Equation.DSMT4">
                  <p:embed/>
                </p:oleObj>
              </mc:Choice>
              <mc:Fallback>
                <p:oleObj name="Equation" r:id="rId15" imgW="1777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099" y="4502856"/>
                        <a:ext cx="1778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Elbow Connector 25"/>
          <p:cNvCxnSpPr>
            <a:stCxn id="17" idx="2"/>
          </p:cNvCxnSpPr>
          <p:nvPr/>
        </p:nvCxnSpPr>
        <p:spPr>
          <a:xfrm rot="5400000">
            <a:off x="2181860" y="3413654"/>
            <a:ext cx="731520" cy="1737360"/>
          </a:xfrm>
          <a:prstGeom prst="bentConnector3">
            <a:avLst/>
          </a:prstGeom>
          <a:ln w="19050">
            <a:solidFill>
              <a:srgbClr val="23908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914401" y="5264856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If the feed does not contain the products C or D, then: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4292257" y="5274381"/>
          <a:ext cx="3492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1" name="Equation" r:id="rId17" imgW="3492360" imgH="698400" progId="Equation.DSMT4">
                  <p:embed/>
                </p:oleObj>
              </mc:Choice>
              <mc:Fallback>
                <p:oleObj name="Equation" r:id="rId17" imgW="34923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257" y="5274381"/>
                        <a:ext cx="34925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/>
          </p:nvPr>
        </p:nvGraphicFramePr>
        <p:xfrm>
          <a:off x="3048000" y="5912556"/>
          <a:ext cx="2959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2" name="Equation" r:id="rId19" imgW="2958840" imgH="685800" progId="Equation.DSMT4">
                  <p:embed/>
                </p:oleObj>
              </mc:Choice>
              <mc:Fallback>
                <p:oleObj name="Equation" r:id="rId19" imgW="295884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048000" y="5912556"/>
                        <a:ext cx="29591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/>
          </p:nvPr>
        </p:nvGraphicFramePr>
        <p:xfrm>
          <a:off x="242888" y="2227944"/>
          <a:ext cx="86725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3" name="Equation" r:id="rId21" imgW="8686800" imgH="761760" progId="Equation.DSMT4">
                  <p:embed/>
                </p:oleObj>
              </mc:Choice>
              <mc:Fallback>
                <p:oleObj name="Equation" r:id="rId21" imgW="86868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2227944"/>
                        <a:ext cx="86725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36538" y="2863530"/>
            <a:ext cx="2024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(T</a:t>
            </a:r>
            <a:r>
              <a:rPr lang="en-US" sz="1600" baseline="-25000" dirty="0" smtClean="0">
                <a:solidFill>
                  <a:srgbClr val="FF0000"/>
                </a:solidFill>
              </a:rPr>
              <a:t>i0</a:t>
            </a:r>
            <a:r>
              <a:rPr lang="en-US" sz="1600" dirty="0" smtClean="0">
                <a:solidFill>
                  <a:srgbClr val="FF0000"/>
                </a:solidFill>
              </a:rPr>
              <a:t> – T) </a:t>
            </a:r>
            <a:r>
              <a:rPr lang="en-US" sz="1600" dirty="0">
                <a:solidFill>
                  <a:srgbClr val="FF0000"/>
                </a:solidFill>
              </a:rPr>
              <a:t>= - </a:t>
            </a:r>
            <a:r>
              <a:rPr lang="en-US" sz="1600" dirty="0" smtClean="0">
                <a:solidFill>
                  <a:srgbClr val="FF0000"/>
                </a:solidFill>
              </a:rPr>
              <a:t>(T </a:t>
            </a:r>
            <a:r>
              <a:rPr lang="en-US" sz="1600" dirty="0">
                <a:solidFill>
                  <a:srgbClr val="FF0000"/>
                </a:solidFill>
              </a:rPr>
              <a:t>– </a:t>
            </a:r>
            <a:r>
              <a:rPr lang="en-US" sz="1600" dirty="0" smtClean="0">
                <a:solidFill>
                  <a:srgbClr val="FF0000"/>
                </a:solidFill>
              </a:rPr>
              <a:t>T</a:t>
            </a:r>
            <a:r>
              <a:rPr lang="en-US" sz="1600" baseline="-25000" dirty="0" smtClean="0">
                <a:solidFill>
                  <a:srgbClr val="FF0000"/>
                </a:solidFill>
              </a:rPr>
              <a:t>i0</a:t>
            </a:r>
            <a:r>
              <a:rPr lang="en-US" sz="1600" dirty="0" smtClean="0"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339623" y="3421167"/>
            <a:ext cx="228600" cy="3170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872371" y="3405049"/>
            <a:ext cx="914400" cy="3170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3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7" grpId="0" animBg="1"/>
      <p:bldP spid="27" grpId="0"/>
      <p:bldP spid="20" grpId="0"/>
      <p:bldP spid="22" grpId="0" animBg="1"/>
      <p:bldP spid="22" grpId="1" animBg="1"/>
      <p:bldP spid="23" grpId="0" animBg="1"/>
      <p:bldP spid="23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 Question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97466" y="2819400"/>
            <a:ext cx="8949068" cy="40011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lvl="2" algn="ctr"/>
            <a:r>
              <a:rPr lang="en-US" sz="2000" dirty="0" smtClean="0">
                <a:solidFill>
                  <a:srgbClr val="7030A0"/>
                </a:solidFill>
              </a:rPr>
              <a:t>If </a:t>
            </a:r>
            <a:r>
              <a:rPr lang="en-US" sz="2000" dirty="0">
                <a:solidFill>
                  <a:srgbClr val="7030A0"/>
                </a:solidFill>
              </a:rPr>
              <a:t>the reactor is at a steady </a:t>
            </a:r>
            <a:r>
              <a:rPr lang="en-US" sz="2000" dirty="0" smtClean="0">
                <a:solidFill>
                  <a:srgbClr val="7030A0"/>
                </a:solidFill>
              </a:rPr>
              <a:t>state, which term in this equation would be zero?</a:t>
            </a:r>
            <a:endParaRPr lang="en-US" sz="2000" dirty="0">
              <a:solidFill>
                <a:srgbClr val="7030A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192966" y="3296355"/>
            <a:ext cx="4758068" cy="1836400"/>
            <a:chOff x="194932" y="5524282"/>
            <a:chExt cx="8534400" cy="1836400"/>
          </a:xfrm>
        </p:grpSpPr>
        <p:sp>
          <p:nvSpPr>
            <p:cNvPr id="27" name="TextBox 26"/>
            <p:cNvSpPr txBox="1"/>
            <p:nvPr/>
          </p:nvSpPr>
          <p:spPr>
            <a:xfrm>
              <a:off x="194932" y="5524282"/>
              <a:ext cx="8534400" cy="1836400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1828800" lvl="3" indent="-457200">
                <a:spcAft>
                  <a:spcPts val="400"/>
                </a:spcAft>
                <a:buFont typeface="+mj-lt"/>
                <a:buAutoNum type="alphaLcParenR"/>
              </a:pPr>
              <a:r>
                <a:rPr lang="en-US" sz="2000" dirty="0" err="1" smtClean="0"/>
                <a:t>dE</a:t>
              </a:r>
              <a:r>
                <a:rPr lang="en-US" sz="2000" baseline="-25000" dirty="0" err="1" smtClean="0"/>
                <a:t>sys</a:t>
              </a:r>
              <a:r>
                <a:rPr lang="en-US" sz="2000" dirty="0" smtClean="0"/>
                <a:t>/</a:t>
              </a:r>
              <a:r>
                <a:rPr lang="en-US" sz="2000" dirty="0" err="1" smtClean="0"/>
                <a:t>dt</a:t>
              </a:r>
              <a:endParaRPr lang="en-US" sz="2000" dirty="0" smtClean="0"/>
            </a:p>
            <a:p>
              <a:pPr marL="1828800" lvl="3" indent="-457200">
                <a:spcAft>
                  <a:spcPts val="400"/>
                </a:spcAft>
                <a:buFont typeface="+mj-lt"/>
                <a:buAutoNum type="alphaLcParenR"/>
              </a:pPr>
              <a:r>
                <a:rPr lang="en-US" sz="2000" dirty="0">
                  <a:cs typeface="Arial"/>
                </a:rPr>
                <a:t> </a:t>
              </a:r>
            </a:p>
            <a:p>
              <a:pPr marL="1828800" lvl="3" indent="-457200">
                <a:spcAft>
                  <a:spcPts val="400"/>
                </a:spcAft>
                <a:buFont typeface="+mj-lt"/>
                <a:buAutoNum type="alphaLcParenR"/>
              </a:pPr>
              <a:r>
                <a:rPr lang="en-US" sz="2000" dirty="0">
                  <a:cs typeface="Arial"/>
                </a:rPr>
                <a:t>Ẇ</a:t>
              </a:r>
            </a:p>
            <a:p>
              <a:pPr marL="1828800" lvl="3" indent="-457200">
                <a:spcAft>
                  <a:spcPts val="400"/>
                </a:spcAft>
                <a:buFont typeface="+mj-lt"/>
                <a:buAutoNum type="alphaLcParenR"/>
              </a:pPr>
              <a:r>
                <a:rPr lang="en-US" sz="2000" dirty="0"/>
                <a:t>F</a:t>
              </a:r>
              <a:r>
                <a:rPr lang="en-US" sz="2000" baseline="-25000" dirty="0"/>
                <a:t>A0</a:t>
              </a:r>
              <a:endParaRPr lang="en-US" sz="2000" dirty="0"/>
            </a:p>
            <a:p>
              <a:pPr marL="1828800" lvl="3" indent="-457200">
                <a:spcAft>
                  <a:spcPts val="400"/>
                </a:spcAft>
                <a:buFont typeface="+mj-lt"/>
                <a:buAutoNum type="alphaLcParenR"/>
              </a:pPr>
              <a:r>
                <a:rPr lang="en-US" sz="2000" dirty="0" smtClean="0"/>
                <a:t>∆C</a:t>
              </a:r>
              <a:r>
                <a:rPr lang="en-US" sz="2000" baseline="-25000" dirty="0" smtClean="0"/>
                <a:t>P</a:t>
              </a:r>
              <a:endParaRPr lang="en-US" sz="2000" dirty="0" smtClean="0">
                <a:latin typeface="Arial"/>
                <a:cs typeface="Arial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/>
            </p:nvPr>
          </p:nvGraphicFramePr>
          <p:xfrm>
            <a:off x="3568687" y="5918185"/>
            <a:ext cx="432633" cy="317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8" name="Equation" r:id="rId3" imgW="241200" imgH="317160" progId="Equation.DSMT4">
                    <p:embed/>
                  </p:oleObj>
                </mc:Choice>
                <mc:Fallback>
                  <p:oleObj name="Equation" r:id="rId3" imgW="241200" imgH="317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568687" y="5918185"/>
                          <a:ext cx="432633" cy="31716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Rectangle 28"/>
          <p:cNvSpPr/>
          <p:nvPr/>
        </p:nvSpPr>
        <p:spPr>
          <a:xfrm>
            <a:off x="3601155" y="3339294"/>
            <a:ext cx="1524000" cy="3429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76201" y="1752600"/>
            <a:ext cx="7238999" cy="990600"/>
            <a:chOff x="-457199" y="4610642"/>
            <a:chExt cx="7238999" cy="990600"/>
          </a:xfrm>
        </p:grpSpPr>
        <p:sp>
          <p:nvSpPr>
            <p:cNvPr id="30" name="Text Box 19"/>
            <p:cNvSpPr txBox="1">
              <a:spLocks noChangeArrowheads="1"/>
            </p:cNvSpPr>
            <p:nvPr/>
          </p:nvSpPr>
          <p:spPr bwMode="auto">
            <a:xfrm>
              <a:off x="-457199" y="4610642"/>
              <a:ext cx="1184276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1" hangingPunct="1"/>
              <a:r>
                <a:rPr kumimoji="1" lang="en-GB" altLang="zh-TW" dirty="0" err="1" smtClean="0">
                  <a:solidFill>
                    <a:srgbClr val="0000FF"/>
                  </a:solidFill>
                </a:rPr>
                <a:t>Accum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of energy in 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system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31" name="Text Box 23"/>
            <p:cNvSpPr txBox="1">
              <a:spLocks noChangeArrowheads="1"/>
            </p:cNvSpPr>
            <p:nvPr/>
          </p:nvSpPr>
          <p:spPr bwMode="auto">
            <a:xfrm>
              <a:off x="1524000" y="4840069"/>
              <a:ext cx="1066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Other work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34" name="Text Box 25"/>
            <p:cNvSpPr txBox="1">
              <a:spLocks noChangeArrowheads="1"/>
            </p:cNvSpPr>
            <p:nvPr/>
          </p:nvSpPr>
          <p:spPr bwMode="auto">
            <a:xfrm>
              <a:off x="2514600" y="4677912"/>
              <a:ext cx="160197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added by flow in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35" name="Text Box 27"/>
            <p:cNvSpPr txBox="1">
              <a:spLocks noChangeArrowheads="1"/>
            </p:cNvSpPr>
            <p:nvPr/>
          </p:nvSpPr>
          <p:spPr bwMode="auto">
            <a:xfrm>
              <a:off x="4419600" y="4828217"/>
              <a:ext cx="2362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removed by flow out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32641" y="4802088"/>
              <a:ext cx="76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Heat in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27076" y="4955976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=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524000" y="4955976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359377" y="4955976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81790" y="492480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</p:grpSp>
      <p:graphicFrame>
        <p:nvGraphicFramePr>
          <p:cNvPr id="19" name="Object 11"/>
          <p:cNvGraphicFramePr>
            <a:graphicFrameLocks noChangeAspect="1"/>
          </p:cNvGraphicFramePr>
          <p:nvPr>
            <p:extLst/>
          </p:nvPr>
        </p:nvGraphicFramePr>
        <p:xfrm>
          <a:off x="339725" y="990600"/>
          <a:ext cx="83423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09" name="Equation" r:id="rId5" imgW="8356320" imgH="761760" progId="Equation.DSMT4">
                  <p:embed/>
                </p:oleObj>
              </mc:Choice>
              <mc:Fallback>
                <p:oleObj name="Equation" r:id="rId5" imgW="83563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990600"/>
                        <a:ext cx="83423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/>
          </p:nvPr>
        </p:nvGraphicFramePr>
        <p:xfrm>
          <a:off x="668338" y="5638800"/>
          <a:ext cx="78073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0" name="Equation" r:id="rId7" imgW="7823160" imgH="685800" progId="Equation.DSMT4">
                  <p:embed/>
                </p:oleObj>
              </mc:Choice>
              <mc:Fallback>
                <p:oleObj name="Equation" r:id="rId7" imgW="78231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5638800"/>
                        <a:ext cx="78073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280033" y="5238690"/>
            <a:ext cx="25393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 smtClean="0"/>
              <a:t>At the steady state:</a:t>
            </a:r>
            <a:endParaRPr kumimoji="1" lang="en-GB" altLang="zh-TW" sz="2000" dirty="0"/>
          </a:p>
        </p:txBody>
      </p:sp>
    </p:spTree>
    <p:extLst>
      <p:ext uri="{BB962C8B-B14F-4D97-AF65-F5344CB8AC3E}">
        <p14:creationId xmlns:p14="http://schemas.microsoft.com/office/powerpoint/2010/main" val="416165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1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9" grpId="0" animBg="1"/>
      <p:bldP spid="2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Handle Q in a CSTR? 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5410200" y="256586"/>
            <a:ext cx="27432" cy="2743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04800" y="1219200"/>
            <a:ext cx="868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2000" u="sng" dirty="0"/>
              <a:t>CSTR</a:t>
            </a:r>
            <a:r>
              <a:rPr kumimoji="1" lang="en-GB" altLang="zh-TW" sz="2000" dirty="0"/>
              <a:t> with a heat </a:t>
            </a:r>
            <a:r>
              <a:rPr kumimoji="1" lang="en-GB" altLang="zh-TW" sz="2000" dirty="0" smtClean="0"/>
              <a:t>exchanger, perfectly mixed inside and outside of reactor </a:t>
            </a:r>
            <a:endParaRPr kumimoji="1" lang="en-GB" altLang="zh-TW" sz="2000" dirty="0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4648200" y="1676400"/>
            <a:ext cx="4148137" cy="2430463"/>
            <a:chOff x="3071" y="800"/>
            <a:chExt cx="2613" cy="1531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3865" y="896"/>
              <a:ext cx="1372" cy="1395"/>
            </a:xfrm>
            <a:prstGeom prst="can">
              <a:avLst>
                <a:gd name="adj" fmla="val 25419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utoShape 4"/>
            <p:cNvSpPr>
              <a:spLocks noChangeArrowheads="1"/>
            </p:cNvSpPr>
            <p:nvPr/>
          </p:nvSpPr>
          <p:spPr bwMode="auto">
            <a:xfrm>
              <a:off x="3961" y="960"/>
              <a:ext cx="1193" cy="1255"/>
            </a:xfrm>
            <a:prstGeom prst="can">
              <a:avLst>
                <a:gd name="adj" fmla="val 26299"/>
              </a:avLst>
            </a:prstGeom>
            <a:solidFill>
              <a:srgbClr val="00FF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kumimoji="1" lang="en-GB" altLang="zh-TW" sz="1800"/>
                <a:t>             T, X</a:t>
              </a:r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3071" y="1255"/>
              <a:ext cx="9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343" y="954"/>
              <a:ext cx="31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/>
                <a:t>F</a:t>
              </a:r>
              <a:r>
                <a:rPr kumimoji="1" lang="en-GB" altLang="zh-TW" sz="1800" baseline="-25000"/>
                <a:t>A0</a:t>
              </a:r>
              <a:endParaRPr kumimoji="1" lang="en-GB" altLang="zh-TW" sz="1800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 flipH="1">
              <a:off x="4413" y="800"/>
              <a:ext cx="600" cy="11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4178" y="1750"/>
              <a:ext cx="258" cy="241"/>
            </a:xfrm>
            <a:custGeom>
              <a:avLst/>
              <a:gdLst>
                <a:gd name="T0" fmla="*/ 237 w 258"/>
                <a:gd name="T1" fmla="*/ 188 h 241"/>
                <a:gd name="T2" fmla="*/ 159 w 258"/>
                <a:gd name="T3" fmla="*/ 16 h 241"/>
                <a:gd name="T4" fmla="*/ 35 w 258"/>
                <a:gd name="T5" fmla="*/ 94 h 241"/>
                <a:gd name="T6" fmla="*/ 35 w 258"/>
                <a:gd name="T7" fmla="*/ 227 h 241"/>
                <a:gd name="T8" fmla="*/ 237 w 258"/>
                <a:gd name="T9" fmla="*/ 188 h 2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241"/>
                <a:gd name="T17" fmla="*/ 258 w 258"/>
                <a:gd name="T18" fmla="*/ 241 h 2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241">
                  <a:moveTo>
                    <a:pt x="237" y="188"/>
                  </a:moveTo>
                  <a:cubicBezTo>
                    <a:pt x="258" y="153"/>
                    <a:pt x="193" y="32"/>
                    <a:pt x="159" y="16"/>
                  </a:cubicBezTo>
                  <a:cubicBezTo>
                    <a:pt x="125" y="0"/>
                    <a:pt x="56" y="59"/>
                    <a:pt x="35" y="94"/>
                  </a:cubicBezTo>
                  <a:cubicBezTo>
                    <a:pt x="14" y="129"/>
                    <a:pt x="0" y="213"/>
                    <a:pt x="35" y="227"/>
                  </a:cubicBezTo>
                  <a:cubicBezTo>
                    <a:pt x="70" y="241"/>
                    <a:pt x="216" y="223"/>
                    <a:pt x="237" y="188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auto">
            <a:xfrm>
              <a:off x="4401" y="1856"/>
              <a:ext cx="249" cy="240"/>
            </a:xfrm>
            <a:custGeom>
              <a:avLst/>
              <a:gdLst>
                <a:gd name="T0" fmla="*/ 22 w 249"/>
                <a:gd name="T1" fmla="*/ 74 h 240"/>
                <a:gd name="T2" fmla="*/ 178 w 249"/>
                <a:gd name="T3" fmla="*/ 4 h 240"/>
                <a:gd name="T4" fmla="*/ 248 w 249"/>
                <a:gd name="T5" fmla="*/ 97 h 240"/>
                <a:gd name="T6" fmla="*/ 186 w 249"/>
                <a:gd name="T7" fmla="*/ 222 h 240"/>
                <a:gd name="T8" fmla="*/ 46 w 249"/>
                <a:gd name="T9" fmla="*/ 207 h 240"/>
                <a:gd name="T10" fmla="*/ 22 w 249"/>
                <a:gd name="T11" fmla="*/ 74 h 2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9"/>
                <a:gd name="T19" fmla="*/ 0 h 240"/>
                <a:gd name="T20" fmla="*/ 249 w 249"/>
                <a:gd name="T21" fmla="*/ 240 h 2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9" h="240">
                  <a:moveTo>
                    <a:pt x="22" y="74"/>
                  </a:moveTo>
                  <a:cubicBezTo>
                    <a:pt x="44" y="40"/>
                    <a:pt x="140" y="0"/>
                    <a:pt x="178" y="4"/>
                  </a:cubicBezTo>
                  <a:cubicBezTo>
                    <a:pt x="216" y="8"/>
                    <a:pt x="247" y="61"/>
                    <a:pt x="248" y="97"/>
                  </a:cubicBezTo>
                  <a:cubicBezTo>
                    <a:pt x="249" y="133"/>
                    <a:pt x="220" y="204"/>
                    <a:pt x="186" y="222"/>
                  </a:cubicBezTo>
                  <a:cubicBezTo>
                    <a:pt x="152" y="240"/>
                    <a:pt x="73" y="232"/>
                    <a:pt x="46" y="207"/>
                  </a:cubicBezTo>
                  <a:cubicBezTo>
                    <a:pt x="19" y="182"/>
                    <a:pt x="0" y="108"/>
                    <a:pt x="22" y="74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4995" y="2065"/>
              <a:ext cx="42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5304" y="2100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/>
                <a:t>T, X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101" y="1543"/>
              <a:ext cx="79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343" y="1321"/>
              <a:ext cx="24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 dirty="0" smtClean="0"/>
                <a:t>T</a:t>
              </a:r>
              <a:r>
                <a:rPr kumimoji="1" lang="en-GB" altLang="zh-TW" sz="1800" baseline="-25000" dirty="0" smtClean="0"/>
                <a:t>a</a:t>
              </a:r>
              <a:endParaRPr kumimoji="1" lang="en-GB" altLang="zh-TW" sz="1800" dirty="0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198" y="1788"/>
              <a:ext cx="35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5242" y="1518"/>
              <a:ext cx="24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 dirty="0" smtClean="0"/>
                <a:t>T</a:t>
              </a:r>
              <a:r>
                <a:rPr kumimoji="1" lang="en-GB" altLang="zh-TW" sz="1800" baseline="-25000" dirty="0" smtClean="0"/>
                <a:t>a</a:t>
              </a:r>
              <a:endParaRPr kumimoji="1" lang="en-GB" altLang="zh-TW" sz="1800" dirty="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381000" y="4126243"/>
            <a:ext cx="8458200" cy="1817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GB" altLang="zh-TW" sz="2000" dirty="0" smtClean="0"/>
              <a:t>The heat flow</a:t>
            </a:r>
            <a:r>
              <a:rPr lang="en-GB" altLang="zh-TW" sz="2000" b="1" i="1" dirty="0" smtClean="0"/>
              <a:t> </a:t>
            </a:r>
            <a:r>
              <a:rPr lang="en-GB" altLang="zh-TW" sz="2000" b="1" dirty="0" smtClean="0"/>
              <a:t>to</a:t>
            </a:r>
            <a:r>
              <a:rPr lang="en-GB" altLang="zh-TW" sz="2000" dirty="0" smtClean="0"/>
              <a:t> the reactor is in terms of: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 </a:t>
            </a:r>
            <a:r>
              <a:rPr lang="en-GB" altLang="zh-TW" sz="2000" dirty="0" smtClean="0">
                <a:solidFill>
                  <a:srgbClr val="0000FF"/>
                </a:solidFill>
              </a:rPr>
              <a:t>Overall heat-transfer coefficient, </a:t>
            </a:r>
            <a:r>
              <a:rPr lang="en-GB" altLang="zh-TW" sz="2000" i="1" dirty="0" smtClean="0">
                <a:solidFill>
                  <a:srgbClr val="0000FF"/>
                </a:solidFill>
              </a:rPr>
              <a:t>U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 </a:t>
            </a:r>
            <a:r>
              <a:rPr lang="en-GB" altLang="zh-TW" sz="2000" dirty="0" smtClean="0">
                <a:solidFill>
                  <a:srgbClr val="7030A0"/>
                </a:solidFill>
              </a:rPr>
              <a:t>Heat-exchange area, </a:t>
            </a:r>
            <a:r>
              <a:rPr lang="en-GB" altLang="zh-TW" sz="2000" i="1" dirty="0" smtClean="0">
                <a:solidFill>
                  <a:srgbClr val="7030A0"/>
                </a:solidFill>
              </a:rPr>
              <a:t>A</a:t>
            </a:r>
          </a:p>
          <a:p>
            <a:pPr marL="114300" indent="-114300">
              <a:lnSpc>
                <a:spcPct val="114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Difference between the ambient temperature in the heat jacket, </a:t>
            </a:r>
            <a:r>
              <a:rPr lang="en-GB" altLang="zh-TW" sz="2000" i="1" dirty="0" smtClean="0"/>
              <a:t>T</a:t>
            </a:r>
            <a:r>
              <a:rPr lang="en-GB" altLang="zh-TW" sz="2000" i="1" baseline="-25000" dirty="0" smtClean="0"/>
              <a:t>a</a:t>
            </a:r>
            <a:r>
              <a:rPr lang="en-GB" altLang="zh-TW" sz="2000" dirty="0" smtClean="0"/>
              <a:t>, and </a:t>
            </a:r>
            <a:r>
              <a:rPr lang="en-GB" altLang="zh-TW" sz="2000" dirty="0" err="1" smtClean="0"/>
              <a:t>rxn</a:t>
            </a:r>
            <a:r>
              <a:rPr lang="en-GB" altLang="zh-TW" sz="2000" dirty="0" smtClean="0"/>
              <a:t> temperature, </a:t>
            </a:r>
            <a:r>
              <a:rPr lang="en-GB" altLang="zh-TW" sz="2000" i="1" dirty="0" smtClean="0"/>
              <a:t>T</a:t>
            </a:r>
            <a:endParaRPr lang="en-GB" altLang="zh-TW" sz="2000" dirty="0" smtClean="0"/>
          </a:p>
        </p:txBody>
      </p:sp>
      <p:graphicFrame>
        <p:nvGraphicFramePr>
          <p:cNvPr id="102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716414"/>
              </p:ext>
            </p:extLst>
          </p:nvPr>
        </p:nvGraphicFramePr>
        <p:xfrm>
          <a:off x="1373188" y="2438400"/>
          <a:ext cx="25717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3" name="Equation" r:id="rId3" imgW="1688760" imgH="368280" progId="Equation.DSMT4">
                  <p:embed/>
                </p:oleObj>
              </mc:Choice>
              <mc:Fallback>
                <p:oleObj name="Equation" r:id="rId3" imgW="1688760" imgH="3682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188" y="2438400"/>
                        <a:ext cx="2571750" cy="558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Text Box 17"/>
          <p:cNvSpPr txBox="1">
            <a:spLocks noChangeArrowheads="1"/>
          </p:cNvSpPr>
          <p:nvPr/>
        </p:nvSpPr>
        <p:spPr bwMode="auto">
          <a:xfrm>
            <a:off x="564173" y="1106269"/>
            <a:ext cx="669827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1" lang="en-GB" altLang="zh-TW" sz="2000" dirty="0"/>
              <a:t>Integrate the heat flux equation along the length of the reactor to obtain the total heat added to the reactor :</a:t>
            </a:r>
          </a:p>
        </p:txBody>
      </p:sp>
      <p:graphicFrame>
        <p:nvGraphicFramePr>
          <p:cNvPr id="19458" name="Object 18"/>
          <p:cNvGraphicFramePr>
            <a:graphicFrameLocks noChangeAspect="1"/>
          </p:cNvGraphicFramePr>
          <p:nvPr/>
        </p:nvGraphicFramePr>
        <p:xfrm>
          <a:off x="3124200" y="1905000"/>
          <a:ext cx="39576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6" name="Equation" r:id="rId3" imgW="4216320" imgH="406080" progId="Equation.DSMT4">
                  <p:embed/>
                </p:oleObj>
              </mc:Choice>
              <mc:Fallback>
                <p:oleObj name="Equation" r:id="rId3" imgW="4216320" imgH="406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05000"/>
                        <a:ext cx="3957637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Line 19"/>
          <p:cNvSpPr>
            <a:spLocks noChangeShapeType="1"/>
          </p:cNvSpPr>
          <p:nvPr/>
        </p:nvSpPr>
        <p:spPr bwMode="auto">
          <a:xfrm>
            <a:off x="342900" y="3657600"/>
            <a:ext cx="860913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AutoShape 33"/>
          <p:cNvSpPr>
            <a:spLocks noChangeArrowheads="1"/>
          </p:cNvSpPr>
          <p:nvPr/>
        </p:nvSpPr>
        <p:spPr bwMode="auto">
          <a:xfrm rot="5400000">
            <a:off x="1011970" y="1490175"/>
            <a:ext cx="854075" cy="1817077"/>
          </a:xfrm>
          <a:prstGeom prst="can">
            <a:avLst>
              <a:gd name="adj" fmla="val 16241"/>
            </a:avLst>
          </a:prstGeom>
          <a:solidFill>
            <a:srgbClr val="666633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459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245011"/>
              </p:ext>
            </p:extLst>
          </p:nvPr>
        </p:nvGraphicFramePr>
        <p:xfrm>
          <a:off x="609600" y="3940380"/>
          <a:ext cx="1636713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7" name="Equation" r:id="rId5" imgW="1765080" imgH="647640" progId="Equation.DSMT4">
                  <p:embed/>
                </p:oleObj>
              </mc:Choice>
              <mc:Fallback>
                <p:oleObj name="Equation" r:id="rId5" imgW="1765080" imgH="64764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40380"/>
                        <a:ext cx="1636713" cy="6492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5" name="Text Box 35"/>
          <p:cNvSpPr txBox="1">
            <a:spLocks noChangeArrowheads="1"/>
          </p:cNvSpPr>
          <p:nvPr/>
        </p:nvSpPr>
        <p:spPr bwMode="auto">
          <a:xfrm>
            <a:off x="2448658" y="3886200"/>
            <a:ext cx="57647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Heat transfer to a </a:t>
            </a:r>
            <a:r>
              <a:rPr kumimoji="1" lang="en-GB" altLang="zh-TW" sz="2000" dirty="0" smtClean="0"/>
              <a:t>perfectly mixed PFR in a jacket</a:t>
            </a:r>
            <a:endParaRPr kumimoji="1" lang="en-GB" altLang="zh-TW" sz="2000" dirty="0"/>
          </a:p>
        </p:txBody>
      </p:sp>
      <p:sp>
        <p:nvSpPr>
          <p:cNvPr id="19466" name="Text Box 36"/>
          <p:cNvSpPr txBox="1">
            <a:spLocks noChangeArrowheads="1"/>
          </p:cNvSpPr>
          <p:nvPr/>
        </p:nvSpPr>
        <p:spPr bwMode="auto">
          <a:xfrm>
            <a:off x="2743200" y="2495490"/>
            <a:ext cx="5721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a: heat-exchange area per unit volume of reactor</a:t>
            </a:r>
          </a:p>
        </p:txBody>
      </p:sp>
      <p:sp>
        <p:nvSpPr>
          <p:cNvPr id="19467" name="Text Box 37"/>
          <p:cNvSpPr txBox="1">
            <a:spLocks noChangeArrowheads="1"/>
          </p:cNvSpPr>
          <p:nvPr/>
        </p:nvSpPr>
        <p:spPr bwMode="auto">
          <a:xfrm>
            <a:off x="2448659" y="4281488"/>
            <a:ext cx="52261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For a </a:t>
            </a:r>
            <a:r>
              <a:rPr kumimoji="1" lang="en-GB" altLang="zh-TW" sz="2000" dirty="0" smtClean="0"/>
              <a:t>tubular </a:t>
            </a:r>
            <a:r>
              <a:rPr kumimoji="1" lang="en-GB" altLang="zh-TW" sz="2000" dirty="0"/>
              <a:t>reactor of diameter D, a = 4 / D</a:t>
            </a:r>
          </a:p>
        </p:txBody>
      </p:sp>
      <p:sp>
        <p:nvSpPr>
          <p:cNvPr id="19468" name="Line 38"/>
          <p:cNvSpPr>
            <a:spLocks noChangeShapeType="1"/>
          </p:cNvSpPr>
          <p:nvPr/>
        </p:nvSpPr>
        <p:spPr bwMode="auto">
          <a:xfrm>
            <a:off x="354624" y="5062598"/>
            <a:ext cx="859741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Text Box 39"/>
          <p:cNvSpPr txBox="1">
            <a:spLocks noChangeArrowheads="1"/>
          </p:cNvSpPr>
          <p:nvPr/>
        </p:nvSpPr>
        <p:spPr bwMode="auto">
          <a:xfrm>
            <a:off x="394189" y="5257800"/>
            <a:ext cx="55948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For </a:t>
            </a:r>
            <a:r>
              <a:rPr kumimoji="1" lang="en-GB" altLang="zh-TW" sz="2000" dirty="0" smtClean="0"/>
              <a:t>a jacketed PBR (perfectly mixed in jacket):</a:t>
            </a:r>
            <a:endParaRPr kumimoji="1" lang="en-GB" altLang="zh-TW" sz="2000" dirty="0"/>
          </a:p>
        </p:txBody>
      </p:sp>
      <p:graphicFrame>
        <p:nvGraphicFramePr>
          <p:cNvPr id="19460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093484"/>
              </p:ext>
            </p:extLst>
          </p:nvPr>
        </p:nvGraphicFramePr>
        <p:xfrm>
          <a:off x="2286000" y="5715000"/>
          <a:ext cx="26971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8" name="Equation" r:id="rId7" imgW="2920680" imgH="723600" progId="Equation.DSMT4">
                  <p:embed/>
                </p:oleObj>
              </mc:Choice>
              <mc:Fallback>
                <p:oleObj name="Equation" r:id="rId7" imgW="2920680" imgH="7236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715000"/>
                        <a:ext cx="2697162" cy="7239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Text Box 42"/>
          <p:cNvSpPr txBox="1">
            <a:spLocks noChangeArrowheads="1"/>
          </p:cNvSpPr>
          <p:nvPr/>
        </p:nvSpPr>
        <p:spPr bwMode="auto">
          <a:xfrm>
            <a:off x="5136174" y="5829300"/>
            <a:ext cx="27606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Heat transfer to a PBR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GB" altLang="zh-TW" dirty="0" smtClean="0"/>
              <a:t>Tubular Reactors (</a:t>
            </a:r>
            <a:r>
              <a:rPr kumimoji="1" lang="en-GB" altLang="zh-TW" smtClean="0"/>
              <a:t>PFR/PBR):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724400" y="2895600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9" name="Equation" r:id="rId9" imgW="660240" imgH="609480" progId="Equation.DSMT4">
                  <p:embed/>
                </p:oleObj>
              </mc:Choice>
              <mc:Fallback>
                <p:oleObj name="Equation" r:id="rId9" imgW="660240" imgH="60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895600"/>
                        <a:ext cx="66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1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451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951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/>
      <p:bldP spid="19465" grpId="0"/>
      <p:bldP spid="19467" grpId="0"/>
      <p:bldP spid="19468" grpId="0" animBg="1"/>
      <p:bldP spid="19469" grpId="0"/>
      <p:bldP spid="194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Competitive Inhibition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8" name="Object 9"/>
          <p:cNvGraphicFramePr>
            <a:graphicFrameLocks noChangeAspect="1"/>
          </p:cNvGraphicFramePr>
          <p:nvPr/>
        </p:nvGraphicFramePr>
        <p:xfrm>
          <a:off x="4267200" y="1066800"/>
          <a:ext cx="4418013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5" name="Equation" r:id="rId4" imgW="4406760" imgH="1066680" progId="Equation.DSMT4">
                  <p:embed/>
                </p:oleObj>
              </mc:Choice>
              <mc:Fallback>
                <p:oleObj name="Equation" r:id="rId4" imgW="4406760" imgH="1066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066800"/>
                        <a:ext cx="4418013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486400" y="2286000"/>
          <a:ext cx="24320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6" name="Equation" r:id="rId6" imgW="2425680" imgH="736560" progId="Equation.DSMT4">
                  <p:embed/>
                </p:oleObj>
              </mc:Choice>
              <mc:Fallback>
                <p:oleObj name="Equation" r:id="rId6" imgW="24256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286000"/>
                        <a:ext cx="243205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Chart 24"/>
          <p:cNvGraphicFramePr/>
          <p:nvPr/>
        </p:nvGraphicFramePr>
        <p:xfrm>
          <a:off x="4267200" y="3200220"/>
          <a:ext cx="4572000" cy="3505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>
            <p:extLst/>
          </p:nvPr>
        </p:nvGraphicFramePr>
        <p:xfrm>
          <a:off x="1066800" y="3273624"/>
          <a:ext cx="2908080" cy="761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7" name="Equation" r:id="rId9" imgW="2908080" imgH="761760" progId="Equation.DSMT4">
                  <p:embed/>
                </p:oleObj>
              </mc:Choice>
              <mc:Fallback>
                <p:oleObj name="Equation" r:id="rId9" imgW="29080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73624"/>
                        <a:ext cx="2908080" cy="761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381000" y="4245114"/>
            <a:ext cx="4419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Slope = </a:t>
            </a:r>
            <a:r>
              <a:rPr lang="en-US" sz="2000" dirty="0" smtClean="0"/>
              <a:t>K</a:t>
            </a:r>
            <a:r>
              <a:rPr lang="en-US" sz="2000" baseline="-25000" dirty="0" smtClean="0"/>
              <a:t>m</a:t>
            </a:r>
            <a:r>
              <a:rPr lang="en-US" sz="2000" dirty="0" smtClean="0"/>
              <a:t>/</a:t>
            </a:r>
            <a:r>
              <a:rPr lang="en-US" sz="2000" dirty="0" err="1" smtClean="0"/>
              <a:t>V</a:t>
            </a:r>
            <a:r>
              <a:rPr lang="en-US" sz="2000" baseline="-25000" dirty="0" err="1" smtClean="0"/>
              <a:t>max</a:t>
            </a:r>
            <a:r>
              <a:rPr lang="en-US" sz="2000" baseline="-25000" dirty="0" smtClean="0"/>
              <a:t>   </a:t>
            </a:r>
            <a:r>
              <a:rPr lang="en-US" sz="2000" dirty="0" smtClean="0"/>
              <a:t>y-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= </a:t>
            </a:r>
            <a:r>
              <a:rPr lang="en-US" sz="2000" dirty="0" smtClean="0"/>
              <a:t>1/</a:t>
            </a:r>
            <a:r>
              <a:rPr lang="en-US" sz="2000" dirty="0" err="1" smtClean="0"/>
              <a:t>V</a:t>
            </a:r>
            <a:r>
              <a:rPr lang="en-US" sz="2000" baseline="-25000" dirty="0" err="1" smtClean="0"/>
              <a:t>max</a:t>
            </a:r>
            <a:r>
              <a:rPr lang="en-US" sz="2000" baseline="-25000" dirty="0" smtClean="0"/>
              <a:t>  </a:t>
            </a:r>
          </a:p>
          <a:p>
            <a:r>
              <a:rPr lang="en-US" sz="2000" dirty="0" smtClean="0"/>
              <a:t>x-</a:t>
            </a:r>
            <a:r>
              <a:rPr lang="en-US" sz="2000" dirty="0" err="1" smtClean="0"/>
              <a:t>int</a:t>
            </a:r>
            <a:r>
              <a:rPr lang="en-US" sz="2000" dirty="0" smtClean="0"/>
              <a:t>= </a:t>
            </a:r>
            <a:r>
              <a:rPr lang="en-US" sz="2000" dirty="0"/>
              <a:t>-1/K</a:t>
            </a:r>
            <a:r>
              <a:rPr lang="en-US" sz="2000" baseline="-25000" dirty="0"/>
              <a:t>m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" y="5867400"/>
            <a:ext cx="449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600CC"/>
                </a:solidFill>
              </a:rPr>
              <a:t>Can be overcome by high substrate concentration</a:t>
            </a:r>
            <a:endParaRPr lang="en-US" sz="2000" b="1" dirty="0">
              <a:solidFill>
                <a:srgbClr val="6600CC"/>
              </a:solidFill>
            </a:endParaRPr>
          </a:p>
        </p:txBody>
      </p:sp>
      <p:grpSp>
        <p:nvGrpSpPr>
          <p:cNvPr id="4" name="Group 14"/>
          <p:cNvGrpSpPr/>
          <p:nvPr/>
        </p:nvGrpSpPr>
        <p:grpSpPr>
          <a:xfrm>
            <a:off x="533400" y="1143000"/>
            <a:ext cx="3283316" cy="1685544"/>
            <a:chOff x="6297168" y="187504"/>
            <a:chExt cx="3283316" cy="1685544"/>
          </a:xfrm>
        </p:grpSpPr>
        <p:pic>
          <p:nvPicPr>
            <p:cNvPr id="3" name="Picture 2" descr="competitive inhib scheme.tif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297168" y="187504"/>
              <a:ext cx="2846832" cy="1685544"/>
            </a:xfrm>
            <a:prstGeom prst="rect">
              <a:avLst/>
            </a:prstGeom>
          </p:spPr>
        </p:pic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6831013" y="995452"/>
              <a:ext cx="2749471" cy="70788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u="sng" dirty="0">
                  <a:solidFill>
                    <a:srgbClr val="000000"/>
                  </a:solidFill>
                  <a:latin typeface="Arial" charset="0"/>
                </a:rPr>
                <a:t>Substrate</a:t>
              </a:r>
              <a:r>
                <a:rPr lang="en-US" sz="2000" dirty="0">
                  <a:solidFill>
                    <a:srgbClr val="000000"/>
                  </a:solidFill>
                  <a:latin typeface="Arial" charset="0"/>
                </a:rPr>
                <a:t> and </a:t>
              </a:r>
              <a:r>
                <a:rPr lang="en-US" sz="2000" u="sng" dirty="0">
                  <a:solidFill>
                    <a:srgbClr val="000000"/>
                  </a:solidFill>
                  <a:latin typeface="Arial" charset="0"/>
                </a:rPr>
                <a:t>inhibitor</a:t>
              </a:r>
            </a:p>
            <a:p>
              <a:r>
                <a:rPr lang="en-US" sz="2000" dirty="0">
                  <a:solidFill>
                    <a:srgbClr val="000000"/>
                  </a:solidFill>
                  <a:latin typeface="Arial" charset="0"/>
                </a:rPr>
                <a:t>compete for </a:t>
              </a:r>
              <a:r>
                <a:rPr lang="en-US" sz="2000" u="sng" dirty="0">
                  <a:solidFill>
                    <a:srgbClr val="000000"/>
                  </a:solidFill>
                  <a:latin typeface="Arial" charset="0"/>
                </a:rPr>
                <a:t>same</a:t>
              </a:r>
              <a:r>
                <a:rPr lang="en-US" sz="2000" dirty="0">
                  <a:solidFill>
                    <a:srgbClr val="000000"/>
                  </a:solidFill>
                  <a:latin typeface="Arial" charset="0"/>
                </a:rPr>
                <a:t> site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1628919" y="5010090"/>
            <a:ext cx="14830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K</a:t>
            </a:r>
            <a:r>
              <a:rPr lang="en-US" sz="2000" baseline="-25000" dirty="0" smtClean="0">
                <a:solidFill>
                  <a:srgbClr val="C00000"/>
                </a:solidFill>
              </a:rPr>
              <a:t>m, app</a:t>
            </a:r>
            <a:r>
              <a:rPr lang="en-US" sz="2000" dirty="0" smtClean="0">
                <a:solidFill>
                  <a:srgbClr val="C00000"/>
                </a:solidFill>
              </a:rPr>
              <a:t> &gt;K</a:t>
            </a:r>
            <a:r>
              <a:rPr lang="en-US" sz="2000" baseline="-25000" dirty="0" smtClean="0">
                <a:solidFill>
                  <a:srgbClr val="C00000"/>
                </a:solidFill>
              </a:rPr>
              <a:t>m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1447800" y="5391090"/>
            <a:ext cx="18421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C00000"/>
                </a:solidFill>
              </a:rPr>
              <a:t>V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max</a:t>
            </a:r>
            <a:r>
              <a:rPr lang="en-US" sz="2000" baseline="-25000" dirty="0" smtClean="0">
                <a:solidFill>
                  <a:srgbClr val="C00000"/>
                </a:solidFill>
              </a:rPr>
              <a:t>, app</a:t>
            </a:r>
            <a:r>
              <a:rPr lang="en-US" sz="2000" dirty="0" smtClean="0">
                <a:solidFill>
                  <a:srgbClr val="C00000"/>
                </a:solidFill>
              </a:rPr>
              <a:t> =</a:t>
            </a:r>
            <a:r>
              <a:rPr lang="en-US" sz="2000" dirty="0" err="1" smtClean="0">
                <a:solidFill>
                  <a:srgbClr val="C00000"/>
                </a:solidFill>
              </a:rPr>
              <a:t>V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max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30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4" name="Object 20"/>
          <p:cNvGraphicFramePr>
            <a:graphicFrameLocks noChangeAspect="1"/>
          </p:cNvGraphicFramePr>
          <p:nvPr>
            <p:extLst/>
          </p:nvPr>
        </p:nvGraphicFramePr>
        <p:xfrm>
          <a:off x="5105400" y="914400"/>
          <a:ext cx="3414713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4" name="Equation" r:id="rId3" imgW="3416040" imgH="749160" progId="Equation.DSMT4">
                  <p:embed/>
                </p:oleObj>
              </mc:Choice>
              <mc:Fallback>
                <p:oleObj name="Equation" r:id="rId3" imgW="341604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914400"/>
                        <a:ext cx="3414713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Noncompetitive Inhibition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6" name="Object 46"/>
          <p:cNvGraphicFramePr>
            <a:graphicFrameLocks noChangeAspect="1"/>
          </p:cNvGraphicFramePr>
          <p:nvPr>
            <p:extLst/>
          </p:nvPr>
        </p:nvGraphicFramePr>
        <p:xfrm>
          <a:off x="5440363" y="5988050"/>
          <a:ext cx="2636837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5" name="Equation" r:id="rId5" imgW="3238200" imgH="787320" progId="Equation.DSMT4">
                  <p:embed/>
                </p:oleObj>
              </mc:Choice>
              <mc:Fallback>
                <p:oleObj name="Equation" r:id="rId5" imgW="32382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363" y="5988050"/>
                        <a:ext cx="2636837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" name="Picture 29" descr="noncompetitive inhib scheme.t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1219200"/>
            <a:ext cx="2846832" cy="1685544"/>
          </a:xfrm>
          <a:prstGeom prst="rect">
            <a:avLst/>
          </a:prstGeom>
        </p:spPr>
      </p:pic>
      <p:graphicFrame>
        <p:nvGraphicFramePr>
          <p:cNvPr id="31" name="Object 8"/>
          <p:cNvGraphicFramePr>
            <a:graphicFrameLocks noChangeAspect="1"/>
          </p:cNvGraphicFramePr>
          <p:nvPr>
            <p:extLst/>
          </p:nvPr>
        </p:nvGraphicFramePr>
        <p:xfrm>
          <a:off x="5965825" y="1752600"/>
          <a:ext cx="1892300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6" name="Equation" r:id="rId8" imgW="1892160" imgH="1015920" progId="Equation.DSMT4">
                  <p:embed/>
                </p:oleObj>
              </mc:Choice>
              <mc:Fallback>
                <p:oleObj name="Equation" r:id="rId8" imgW="1892160" imgH="1015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1752600"/>
                        <a:ext cx="1892300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457200" y="5997714"/>
            <a:ext cx="18421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C00000"/>
                </a:solidFill>
              </a:rPr>
              <a:t>V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max</a:t>
            </a:r>
            <a:r>
              <a:rPr lang="en-US" sz="2000" baseline="-25000" dirty="0" smtClean="0">
                <a:solidFill>
                  <a:srgbClr val="C00000"/>
                </a:solidFill>
              </a:rPr>
              <a:t>, app</a:t>
            </a:r>
            <a:r>
              <a:rPr lang="en-US" sz="2000" dirty="0" smtClean="0">
                <a:solidFill>
                  <a:srgbClr val="C00000"/>
                </a:solidFill>
              </a:rPr>
              <a:t> &lt; </a:t>
            </a:r>
            <a:r>
              <a:rPr lang="en-US" sz="2000" dirty="0" err="1" smtClean="0">
                <a:solidFill>
                  <a:srgbClr val="C00000"/>
                </a:solidFill>
              </a:rPr>
              <a:t>V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max</a:t>
            </a:r>
            <a:endParaRPr lang="en-US" sz="2000" baseline="-25000" dirty="0" smtClean="0">
              <a:solidFill>
                <a:srgbClr val="C00000"/>
              </a:solidFill>
            </a:endParaRPr>
          </a:p>
          <a:p>
            <a:r>
              <a:rPr lang="en-US" sz="2000" dirty="0" smtClean="0">
                <a:solidFill>
                  <a:srgbClr val="C00000"/>
                </a:solidFill>
              </a:rPr>
              <a:t>K</a:t>
            </a:r>
            <a:r>
              <a:rPr lang="en-US" sz="2000" baseline="-25000" dirty="0" smtClean="0">
                <a:solidFill>
                  <a:srgbClr val="C00000"/>
                </a:solidFill>
              </a:rPr>
              <a:t>m, app</a:t>
            </a:r>
            <a:r>
              <a:rPr lang="en-US" sz="2000" dirty="0" smtClean="0">
                <a:solidFill>
                  <a:srgbClr val="C00000"/>
                </a:solidFill>
              </a:rPr>
              <a:t> = K</a:t>
            </a:r>
            <a:r>
              <a:rPr lang="en-US" sz="2000" baseline="-25000" dirty="0" smtClean="0">
                <a:solidFill>
                  <a:srgbClr val="C00000"/>
                </a:solidFill>
              </a:rPr>
              <a:t>m</a:t>
            </a:r>
            <a:r>
              <a:rPr lang="en-US" sz="2000" dirty="0" smtClean="0">
                <a:solidFill>
                  <a:srgbClr val="C00000"/>
                </a:solidFill>
              </a:rPr>
              <a:t>  </a:t>
            </a:r>
            <a:endParaRPr lang="en-US" sz="2000" dirty="0"/>
          </a:p>
        </p:txBody>
      </p:sp>
      <p:sp>
        <p:nvSpPr>
          <p:cNvPr id="2061" name="Text Box 5"/>
          <p:cNvSpPr txBox="1">
            <a:spLocks noChangeArrowheads="1"/>
          </p:cNvSpPr>
          <p:nvPr/>
        </p:nvSpPr>
        <p:spPr bwMode="auto">
          <a:xfrm>
            <a:off x="2362200" y="1828800"/>
            <a:ext cx="304800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Arial" charset="0"/>
              </a:rPr>
              <a:t>substrate and 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inhibitor bind 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different sites</a:t>
            </a:r>
          </a:p>
        </p:txBody>
      </p:sp>
      <p:grpSp>
        <p:nvGrpSpPr>
          <p:cNvPr id="26" name="Group 25"/>
          <p:cNvGrpSpPr>
            <a:grpSpLocks noChangeAspect="1"/>
          </p:cNvGrpSpPr>
          <p:nvPr/>
        </p:nvGrpSpPr>
        <p:grpSpPr>
          <a:xfrm>
            <a:off x="52934" y="2972105"/>
            <a:ext cx="4812411" cy="3047695"/>
            <a:chOff x="152400" y="3124200"/>
            <a:chExt cx="5211086" cy="3300175"/>
          </a:xfrm>
        </p:grpSpPr>
        <p:grpSp>
          <p:nvGrpSpPr>
            <p:cNvPr id="27" name="Group 26"/>
            <p:cNvGrpSpPr/>
            <p:nvPr/>
          </p:nvGrpSpPr>
          <p:grpSpPr>
            <a:xfrm>
              <a:off x="152400" y="3124200"/>
              <a:ext cx="5211086" cy="3300175"/>
              <a:chOff x="152400" y="3124200"/>
              <a:chExt cx="5211086" cy="3300175"/>
            </a:xfrm>
          </p:grpSpPr>
          <p:grpSp>
            <p:nvGrpSpPr>
              <p:cNvPr id="32" name="Group 31"/>
              <p:cNvGrpSpPr>
                <a:grpSpLocks noChangeAspect="1"/>
              </p:cNvGrpSpPr>
              <p:nvPr/>
            </p:nvGrpSpPr>
            <p:grpSpPr>
              <a:xfrm>
                <a:off x="152400" y="3124200"/>
                <a:ext cx="5211086" cy="3300175"/>
                <a:chOff x="990600" y="2951913"/>
                <a:chExt cx="3753616" cy="2377160"/>
              </a:xfrm>
            </p:grpSpPr>
            <p:grpSp>
              <p:nvGrpSpPr>
                <p:cNvPr id="34" name="Group 33"/>
                <p:cNvGrpSpPr/>
                <p:nvPr/>
              </p:nvGrpSpPr>
              <p:grpSpPr>
                <a:xfrm>
                  <a:off x="990600" y="2951913"/>
                  <a:ext cx="3753616" cy="2377160"/>
                  <a:chOff x="990600" y="2951913"/>
                  <a:chExt cx="3753616" cy="2377160"/>
                </a:xfrm>
              </p:grpSpPr>
              <p:grpSp>
                <p:nvGrpSpPr>
                  <p:cNvPr id="39" name="Group 38"/>
                  <p:cNvGrpSpPr/>
                  <p:nvPr/>
                </p:nvGrpSpPr>
                <p:grpSpPr>
                  <a:xfrm>
                    <a:off x="990600" y="2951913"/>
                    <a:ext cx="3753616" cy="2308030"/>
                    <a:chOff x="990600" y="3254570"/>
                    <a:chExt cx="3753616" cy="2308030"/>
                  </a:xfrm>
                </p:grpSpPr>
                <p:pic>
                  <p:nvPicPr>
                    <p:cNvPr id="45" name="Picture 31" descr="C:\Documents and Settings\Longo\My Documents\Powerpoint\ECH161A\5thlecture\NONCOMPET.GIF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990600" y="3354388"/>
                      <a:ext cx="3182937" cy="220821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6" name="Line 4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303337" y="3740150"/>
                      <a:ext cx="126206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06225" y="4428727"/>
                      <a:ext cx="937991" cy="312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dirty="0" smtClean="0"/>
                        <a:t>higher C</a:t>
                      </a:r>
                      <a:r>
                        <a:rPr lang="en-US" sz="2000" baseline="-25000" dirty="0" smtClean="0"/>
                        <a:t>I</a:t>
                      </a:r>
                      <a:endParaRPr lang="en-US" sz="2000" dirty="0"/>
                    </a:p>
                  </p:txBody>
                </p:sp>
                <p:sp>
                  <p:nvSpPr>
                    <p:cNvPr id="48" name="Text Box 3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41675" y="3254570"/>
                      <a:ext cx="611188" cy="28820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en-US" sz="2000" dirty="0"/>
                        <a:t>No I</a:t>
                      </a:r>
                    </a:p>
                  </p:txBody>
                </p:sp>
                <p:sp>
                  <p:nvSpPr>
                    <p:cNvPr id="49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922712" y="3983038"/>
                      <a:ext cx="398463" cy="312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en-US" sz="2000" dirty="0" smtClean="0"/>
                        <a:t>C</a:t>
                      </a:r>
                      <a:r>
                        <a:rPr lang="en-US" sz="2000" baseline="-25000" dirty="0" smtClean="0"/>
                        <a:t>I</a:t>
                      </a:r>
                      <a:endParaRPr lang="en-US" sz="2000" dirty="0"/>
                    </a:p>
                  </p:txBody>
                </p:sp>
                <p:sp>
                  <p:nvSpPr>
                    <p:cNvPr id="50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8984" y="3437072"/>
                      <a:ext cx="488654" cy="28820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dirty="0" err="1" smtClean="0">
                          <a:solidFill>
                            <a:srgbClr val="000000"/>
                          </a:solidFill>
                          <a:latin typeface="Arial" charset="0"/>
                        </a:rPr>
                        <a:t>V</a:t>
                      </a:r>
                      <a:r>
                        <a:rPr lang="en-US" sz="2000" baseline="-25000" dirty="0" err="1" smtClean="0">
                          <a:solidFill>
                            <a:srgbClr val="000000"/>
                          </a:solidFill>
                          <a:latin typeface="Arial" charset="0"/>
                        </a:rPr>
                        <a:t>max</a:t>
                      </a:r>
                      <a:endParaRPr lang="en-US" sz="2000" baseline="30000" dirty="0">
                        <a:solidFill>
                          <a:srgbClr val="000000"/>
                        </a:solidFill>
                        <a:latin typeface="Arial" charset="0"/>
                      </a:endParaRPr>
                    </a:p>
                  </p:txBody>
                </p:sp>
                <p:sp>
                  <p:nvSpPr>
                    <p:cNvPr id="51" name="Rectangl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9208" y="4269653"/>
                      <a:ext cx="727670" cy="28820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dirty="0" err="1" smtClean="0">
                          <a:solidFill>
                            <a:srgbClr val="000000"/>
                          </a:solidFill>
                          <a:latin typeface="Arial" charset="0"/>
                        </a:rPr>
                        <a:t>V</a:t>
                      </a:r>
                      <a:r>
                        <a:rPr lang="en-US" sz="2000" baseline="-25000" dirty="0" err="1" smtClean="0">
                          <a:solidFill>
                            <a:srgbClr val="000000"/>
                          </a:solidFill>
                          <a:latin typeface="Arial" charset="0"/>
                        </a:rPr>
                        <a:t>max,app</a:t>
                      </a:r>
                      <a:endParaRPr lang="en-US" sz="2000" baseline="30000" dirty="0">
                        <a:solidFill>
                          <a:srgbClr val="000000"/>
                        </a:solidFill>
                        <a:latin typeface="Arial" charset="0"/>
                      </a:endParaRPr>
                    </a:p>
                  </p:txBody>
                </p:sp>
                <p:sp>
                  <p:nvSpPr>
                    <p:cNvPr id="52" name="Line 4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311275" y="4578350"/>
                      <a:ext cx="1550987" cy="793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4096" y="3848920"/>
                      <a:ext cx="727670" cy="28820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dirty="0" err="1" smtClean="0">
                          <a:solidFill>
                            <a:srgbClr val="000000"/>
                          </a:solidFill>
                          <a:latin typeface="Arial" charset="0"/>
                        </a:rPr>
                        <a:t>V</a:t>
                      </a:r>
                      <a:r>
                        <a:rPr lang="en-US" sz="2000" baseline="-25000" dirty="0" err="1" smtClean="0">
                          <a:solidFill>
                            <a:srgbClr val="000000"/>
                          </a:solidFill>
                          <a:latin typeface="Arial" charset="0"/>
                        </a:rPr>
                        <a:t>max,app</a:t>
                      </a:r>
                      <a:endParaRPr lang="en-US" sz="2000" baseline="30000" dirty="0">
                        <a:solidFill>
                          <a:srgbClr val="000000"/>
                        </a:solidFill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0" name="Group 39"/>
                  <p:cNvGrpSpPr/>
                  <p:nvPr/>
                </p:nvGrpSpPr>
                <p:grpSpPr>
                  <a:xfrm>
                    <a:off x="1514406" y="5001964"/>
                    <a:ext cx="1332663" cy="327109"/>
                    <a:chOff x="1514406" y="5001964"/>
                    <a:chExt cx="1332663" cy="327109"/>
                  </a:xfrm>
                </p:grpSpPr>
                <p:sp>
                  <p:nvSpPr>
                    <p:cNvPr id="41" name="TextBox 40"/>
                    <p:cNvSpPr txBox="1"/>
                    <p:nvPr/>
                  </p:nvSpPr>
                  <p:spPr>
                    <a:xfrm>
                      <a:off x="2469222" y="5001964"/>
                      <a:ext cx="377847" cy="312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dirty="0" smtClean="0"/>
                        <a:t>C</a:t>
                      </a:r>
                      <a:r>
                        <a:rPr lang="en-US" sz="2000" baseline="-25000" dirty="0" smtClean="0"/>
                        <a:t>S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4" name="TextBox 43"/>
                    <p:cNvSpPr txBox="1"/>
                    <p:nvPr/>
                  </p:nvSpPr>
                  <p:spPr>
                    <a:xfrm>
                      <a:off x="1514406" y="5040868"/>
                      <a:ext cx="359332" cy="28820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dirty="0" smtClean="0"/>
                        <a:t>K</a:t>
                      </a:r>
                      <a:r>
                        <a:rPr lang="en-US" sz="2000" baseline="-25000" dirty="0" smtClean="0"/>
                        <a:t>m</a:t>
                      </a:r>
                      <a:endParaRPr lang="en-US" sz="2000" dirty="0"/>
                    </a:p>
                  </p:txBody>
                </p:sp>
              </p:grpSp>
            </p:grpSp>
            <p:sp>
              <p:nvSpPr>
                <p:cNvPr id="37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1340778" y="3840822"/>
                  <a:ext cx="1550987" cy="793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33" name="TextBox 32"/>
              <p:cNvSpPr txBox="1"/>
              <p:nvPr/>
            </p:nvSpPr>
            <p:spPr>
              <a:xfrm>
                <a:off x="228600" y="4191000"/>
                <a:ext cx="394374" cy="3999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r</a:t>
                </a:r>
                <a:r>
                  <a:rPr lang="en-US" baseline="-25000" dirty="0" err="1" smtClean="0"/>
                  <a:t>P</a:t>
                </a:r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152400" y="4572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495800" y="2667000"/>
            <a:ext cx="4081868" cy="3357672"/>
            <a:chOff x="5062132" y="3263900"/>
            <a:chExt cx="4081868" cy="3357672"/>
          </a:xfrm>
        </p:grpSpPr>
        <p:grpSp>
          <p:nvGrpSpPr>
            <p:cNvPr id="55" name="Group 54"/>
            <p:cNvGrpSpPr/>
            <p:nvPr/>
          </p:nvGrpSpPr>
          <p:grpSpPr>
            <a:xfrm>
              <a:off x="5062132" y="3263900"/>
              <a:ext cx="4081868" cy="3357672"/>
              <a:chOff x="5062132" y="3124200"/>
              <a:chExt cx="4081868" cy="3357672"/>
            </a:xfrm>
          </p:grpSpPr>
          <p:grpSp>
            <p:nvGrpSpPr>
              <p:cNvPr id="57" name="Group 56"/>
              <p:cNvGrpSpPr/>
              <p:nvPr/>
            </p:nvGrpSpPr>
            <p:grpSpPr>
              <a:xfrm>
                <a:off x="5062132" y="3429000"/>
                <a:ext cx="4081868" cy="3048000"/>
                <a:chOff x="5062132" y="3429000"/>
                <a:chExt cx="4081868" cy="3048000"/>
              </a:xfrm>
            </p:grpSpPr>
            <p:grpSp>
              <p:nvGrpSpPr>
                <p:cNvPr id="63" name="Group 62"/>
                <p:cNvGrpSpPr/>
                <p:nvPr/>
              </p:nvGrpSpPr>
              <p:grpSpPr>
                <a:xfrm>
                  <a:off x="5062132" y="3429000"/>
                  <a:ext cx="4081868" cy="3048000"/>
                  <a:chOff x="5062132" y="3429000"/>
                  <a:chExt cx="4081868" cy="3048000"/>
                </a:xfrm>
              </p:grpSpPr>
              <p:grpSp>
                <p:nvGrpSpPr>
                  <p:cNvPr id="65" name="Group 64"/>
                  <p:cNvGrpSpPr/>
                  <p:nvPr/>
                </p:nvGrpSpPr>
                <p:grpSpPr>
                  <a:xfrm>
                    <a:off x="5062132" y="3429000"/>
                    <a:ext cx="4081868" cy="3048000"/>
                    <a:chOff x="5062132" y="3429000"/>
                    <a:chExt cx="4081868" cy="3048000"/>
                  </a:xfrm>
                </p:grpSpPr>
                <p:pic>
                  <p:nvPicPr>
                    <p:cNvPr id="67" name="Picture 32" descr="C:\Documents and Settings\Longo\My Documents\Powerpoint\ECH161A\5thlecture\ENZ11.GIF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" cstate="print"/>
                    <a:srcRect r="10073"/>
                    <a:stretch>
                      <a:fillRect/>
                    </a:stretch>
                  </p:blipFill>
                  <p:spPr bwMode="auto">
                    <a:xfrm>
                      <a:off x="5062132" y="3429000"/>
                      <a:ext cx="4081868" cy="301752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8" name="Rectangle 67"/>
                    <p:cNvSpPr/>
                    <p:nvPr/>
                  </p:nvSpPr>
                  <p:spPr>
                    <a:xfrm>
                      <a:off x="6553199" y="5943600"/>
                      <a:ext cx="1025525" cy="4572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" name="Rectangle 68"/>
                    <p:cNvSpPr/>
                    <p:nvPr/>
                  </p:nvSpPr>
                  <p:spPr>
                    <a:xfrm>
                      <a:off x="5562600" y="6019800"/>
                      <a:ext cx="609600" cy="4572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66" name="Rectangle 65"/>
                  <p:cNvSpPr/>
                  <p:nvPr/>
                </p:nvSpPr>
                <p:spPr>
                  <a:xfrm>
                    <a:off x="5473700" y="4508500"/>
                    <a:ext cx="469900" cy="457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4" name="Rectangle 63"/>
                <p:cNvSpPr/>
                <p:nvPr/>
              </p:nvSpPr>
              <p:spPr>
                <a:xfrm>
                  <a:off x="8382000" y="3810000"/>
                  <a:ext cx="7620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aphicFrame>
            <p:nvGraphicFramePr>
              <p:cNvPr id="58" name="Object 47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248400" y="5228860"/>
              <a:ext cx="1828656" cy="6512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9917" name="Equation" r:id="rId12" imgW="2031840" imgH="723600" progId="Equation.DSMT4">
                      <p:embed/>
                    </p:oleObj>
                  </mc:Choice>
                  <mc:Fallback>
                    <p:oleObj name="Equation" r:id="rId12" imgW="2031840" imgH="723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48400" y="5228860"/>
                            <a:ext cx="1828656" cy="65124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9" name="Object 58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7148107" y="5904481"/>
              <a:ext cx="325438" cy="549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9918" name="Equation" r:id="rId14" imgW="406080" imgH="685800" progId="Equation.DSMT4">
                      <p:embed/>
                    </p:oleObj>
                  </mc:Choice>
                  <mc:Fallback>
                    <p:oleObj name="Equation" r:id="rId14" imgW="406080" imgH="6858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48107" y="5904481"/>
                            <a:ext cx="325438" cy="54927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0" name="Object 59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5499100" y="5943600"/>
              <a:ext cx="477504" cy="5382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9919" name="Equation" r:id="rId16" imgW="596880" imgH="672840" progId="Equation.DSMT4">
                      <p:embed/>
                    </p:oleObj>
                  </mc:Choice>
                  <mc:Fallback>
                    <p:oleObj name="Equation" r:id="rId16" imgW="596880" imgH="6728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99100" y="5943600"/>
                            <a:ext cx="477504" cy="53827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1" name="Object 60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5936845" y="3601018"/>
              <a:ext cx="266700" cy="7239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9920" name="Equation" r:id="rId18" imgW="266400" imgH="723600" progId="Equation.DSMT4">
                      <p:embed/>
                    </p:oleObj>
                  </mc:Choice>
                  <mc:Fallback>
                    <p:oleObj name="Equation" r:id="rId18" imgW="266400" imgH="723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936845" y="3601018"/>
                            <a:ext cx="266700" cy="7239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2" name="TextBox 61"/>
              <p:cNvSpPr txBox="1"/>
              <p:nvPr/>
            </p:nvSpPr>
            <p:spPr>
              <a:xfrm>
                <a:off x="7776318" y="3124200"/>
                <a:ext cx="136768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Increasing</a:t>
                </a:r>
              </a:p>
              <a:p>
                <a:pPr algn="ctr"/>
                <a:r>
                  <a:rPr lang="en-US" sz="2000" dirty="0" smtClean="0"/>
                  <a:t> C</a:t>
                </a:r>
                <a:r>
                  <a:rPr lang="en-US" sz="2000" baseline="-25000" dirty="0" smtClean="0"/>
                  <a:t>I</a:t>
                </a:r>
                <a:endParaRPr lang="en-US" sz="2000" dirty="0"/>
              </a:p>
            </p:txBody>
          </p:sp>
        </p:grpSp>
        <p:graphicFrame>
          <p:nvGraphicFramePr>
            <p:cNvPr id="56" name="Object 10"/>
            <p:cNvGraphicFramePr>
              <a:graphicFrameLocks noChangeAspect="1"/>
            </p:cNvGraphicFramePr>
            <p:nvPr>
              <p:extLst/>
            </p:nvPr>
          </p:nvGraphicFramePr>
          <p:xfrm>
            <a:off x="7578725" y="4677780"/>
            <a:ext cx="1381590" cy="6260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921" name="Equation" r:id="rId20" imgW="1625400" imgH="736560" progId="Equation.DSMT4">
                    <p:embed/>
                  </p:oleObj>
                </mc:Choice>
                <mc:Fallback>
                  <p:oleObj name="Equation" r:id="rId20" imgW="1625400" imgH="7365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78725" y="4677780"/>
                          <a:ext cx="1381590" cy="6260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44156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Text Box 5"/>
          <p:cNvSpPr txBox="1">
            <a:spLocks noChangeArrowheads="1"/>
          </p:cNvSpPr>
          <p:nvPr/>
        </p:nvSpPr>
        <p:spPr bwMode="auto">
          <a:xfrm>
            <a:off x="4191000" y="1447800"/>
            <a:ext cx="445135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Arial" charset="0"/>
              </a:rPr>
              <a:t>substrate &amp; inhibitor bind different sites but I only binds after S is bound</a:t>
            </a:r>
          </a:p>
        </p:txBody>
      </p:sp>
      <p:graphicFrame>
        <p:nvGraphicFramePr>
          <p:cNvPr id="3074" name="Object 13"/>
          <p:cNvGraphicFramePr>
            <a:graphicFrameLocks noChangeAspect="1"/>
          </p:cNvGraphicFramePr>
          <p:nvPr>
            <p:extLst/>
          </p:nvPr>
        </p:nvGraphicFramePr>
        <p:xfrm>
          <a:off x="152400" y="3048000"/>
          <a:ext cx="356552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3" name="Equation" r:id="rId4" imgW="3555720" imgH="761760" progId="Equation.DSMT4">
                  <p:embed/>
                </p:oleObj>
              </mc:Choice>
              <mc:Fallback>
                <p:oleObj name="Equation" r:id="rId4" imgW="35557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048000"/>
                        <a:ext cx="356552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0"/>
          <p:cNvGrpSpPr/>
          <p:nvPr/>
        </p:nvGrpSpPr>
        <p:grpSpPr>
          <a:xfrm>
            <a:off x="4191000" y="3886200"/>
            <a:ext cx="4375150" cy="2667000"/>
            <a:chOff x="381000" y="4495800"/>
            <a:chExt cx="4375150" cy="2667000"/>
          </a:xfrm>
        </p:grpSpPr>
        <p:pic>
          <p:nvPicPr>
            <p:cNvPr id="3092" name="Picture 29" descr="C:\Documents and Settings\Longo\My Documents\Powerpoint\ECH161A\5thlecture\ENZ12.GIF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41350" y="4495800"/>
              <a:ext cx="4114800" cy="2308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3077" name="Object 34"/>
            <p:cNvGraphicFramePr>
              <a:graphicFrameLocks noChangeAspect="1"/>
            </p:cNvGraphicFramePr>
            <p:nvPr/>
          </p:nvGraphicFramePr>
          <p:xfrm>
            <a:off x="2603500" y="5607050"/>
            <a:ext cx="1417638" cy="646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0934" name="Equation" r:id="rId7" imgW="1993680" imgH="774360" progId="Equation.DSMT4">
                    <p:embed/>
                  </p:oleObj>
                </mc:Choice>
                <mc:Fallback>
                  <p:oleObj name="Equation" r:id="rId7" imgW="1993680" imgH="774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3500" y="5607050"/>
                          <a:ext cx="1417638" cy="6461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9" name="Object 47"/>
            <p:cNvGraphicFramePr>
              <a:graphicFrameLocks noChangeAspect="1"/>
            </p:cNvGraphicFramePr>
            <p:nvPr/>
          </p:nvGraphicFramePr>
          <p:xfrm>
            <a:off x="533400" y="4724400"/>
            <a:ext cx="1371600" cy="5296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0935" name="Equation" r:id="rId9" imgW="1777680" imgH="660240" progId="Equation.3">
                    <p:embed/>
                  </p:oleObj>
                </mc:Choice>
                <mc:Fallback>
                  <p:oleObj name="Equation" r:id="rId9" imgW="1777680" imgH="6602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400" y="4724400"/>
                          <a:ext cx="1371600" cy="5296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0" name="Object 31"/>
            <p:cNvGraphicFramePr>
              <a:graphicFrameLocks noChangeAspect="1"/>
            </p:cNvGraphicFramePr>
            <p:nvPr/>
          </p:nvGraphicFramePr>
          <p:xfrm>
            <a:off x="381000" y="6438900"/>
            <a:ext cx="1746250" cy="723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0936" name="Equation" r:id="rId11" imgW="2044440" imgH="723600" progId="Equation.DSMT4">
                    <p:embed/>
                  </p:oleObj>
                </mc:Choice>
                <mc:Fallback>
                  <p:oleObj name="Equation" r:id="rId11" imgW="2044440" imgH="723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6438900"/>
                          <a:ext cx="1746250" cy="7239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TextBox 35"/>
            <p:cNvSpPr txBox="1"/>
            <p:nvPr/>
          </p:nvSpPr>
          <p:spPr>
            <a:xfrm>
              <a:off x="2438400" y="6441896"/>
              <a:ext cx="685800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1/C</a:t>
              </a:r>
              <a:r>
                <a:rPr lang="en-US" sz="1600" baseline="-250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</a:t>
              </a:r>
              <a:endPara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219200" y="5334000"/>
              <a:ext cx="457200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1/v</a:t>
              </a:r>
              <a:endPara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1524000" y="4114800"/>
            <a:ext cx="1981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solidFill>
                  <a:srgbClr val="C00000"/>
                </a:solidFill>
              </a:rPr>
              <a:t>V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max</a:t>
            </a:r>
            <a:r>
              <a:rPr lang="en-US" sz="2000" baseline="-25000" dirty="0" smtClean="0">
                <a:solidFill>
                  <a:srgbClr val="C00000"/>
                </a:solidFill>
              </a:rPr>
              <a:t>, app</a:t>
            </a:r>
            <a:r>
              <a:rPr lang="en-US" sz="2000" dirty="0" smtClean="0">
                <a:solidFill>
                  <a:srgbClr val="C00000"/>
                </a:solidFill>
              </a:rPr>
              <a:t> &lt; </a:t>
            </a:r>
            <a:r>
              <a:rPr lang="en-US" sz="2000" dirty="0" err="1" smtClean="0">
                <a:solidFill>
                  <a:srgbClr val="C00000"/>
                </a:solidFill>
              </a:rPr>
              <a:t>V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max</a:t>
            </a:r>
            <a:endParaRPr lang="en-US" sz="2000" baseline="-25000" dirty="0" smtClean="0">
              <a:solidFill>
                <a:srgbClr val="C00000"/>
              </a:solidFill>
            </a:endParaRPr>
          </a:p>
          <a:p>
            <a:r>
              <a:rPr lang="en-US" sz="2000" dirty="0" smtClean="0">
                <a:solidFill>
                  <a:srgbClr val="C00000"/>
                </a:solidFill>
              </a:rPr>
              <a:t>K</a:t>
            </a:r>
            <a:r>
              <a:rPr lang="en-US" sz="2000" baseline="-25000" dirty="0" smtClean="0">
                <a:solidFill>
                  <a:srgbClr val="C00000"/>
                </a:solidFill>
              </a:rPr>
              <a:t>m, app</a:t>
            </a:r>
            <a:r>
              <a:rPr lang="en-US" sz="2000" dirty="0" smtClean="0">
                <a:solidFill>
                  <a:srgbClr val="C00000"/>
                </a:solidFill>
              </a:rPr>
              <a:t> &lt;K</a:t>
            </a:r>
            <a:r>
              <a:rPr lang="en-US" sz="2000" baseline="-25000" dirty="0" smtClean="0">
                <a:solidFill>
                  <a:srgbClr val="C00000"/>
                </a:solidFill>
              </a:rPr>
              <a:t>m</a:t>
            </a:r>
            <a:r>
              <a:rPr lang="en-US" sz="2000" dirty="0" smtClean="0">
                <a:solidFill>
                  <a:srgbClr val="C00000"/>
                </a:solidFill>
              </a:rPr>
              <a:t>  </a:t>
            </a:r>
            <a:endParaRPr lang="en-US" sz="2000" dirty="0"/>
          </a:p>
        </p:txBody>
      </p:sp>
      <p:pic>
        <p:nvPicPr>
          <p:cNvPr id="39" name="Picture 38" descr="uncompetitive inhib scheme.tif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58850" y="1066800"/>
            <a:ext cx="2837688" cy="1658112"/>
          </a:xfrm>
          <a:prstGeom prst="rect">
            <a:avLst/>
          </a:prstGeom>
        </p:spPr>
      </p:pic>
      <p:graphicFrame>
        <p:nvGraphicFramePr>
          <p:cNvPr id="19466" name="Object 13"/>
          <p:cNvGraphicFramePr>
            <a:graphicFrameLocks noChangeAspect="1"/>
          </p:cNvGraphicFramePr>
          <p:nvPr>
            <p:extLst/>
          </p:nvPr>
        </p:nvGraphicFramePr>
        <p:xfrm>
          <a:off x="4301331" y="2667000"/>
          <a:ext cx="2125662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7" name="Equation" r:id="rId14" imgW="2120760" imgH="1066680" progId="Equation.DSMT4">
                  <p:embed/>
                </p:oleObj>
              </mc:Choice>
              <mc:Fallback>
                <p:oleObj name="Equation" r:id="rId14" imgW="2120760" imgH="1066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1331" y="2667000"/>
                        <a:ext cx="2125662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3"/>
          <p:cNvGraphicFramePr>
            <a:graphicFrameLocks noChangeAspect="1"/>
          </p:cNvGraphicFramePr>
          <p:nvPr>
            <p:extLst/>
          </p:nvPr>
        </p:nvGraphicFramePr>
        <p:xfrm>
          <a:off x="6781800" y="2667000"/>
          <a:ext cx="1922463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8" name="Equation" r:id="rId16" imgW="1917360" imgH="1066680" progId="Equation.DSMT4">
                  <p:embed/>
                </p:oleObj>
              </mc:Choice>
              <mc:Fallback>
                <p:oleObj name="Equation" r:id="rId16" imgW="1917360" imgH="1066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667000"/>
                        <a:ext cx="1922463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30"/>
          <p:cNvGraphicFramePr>
            <a:graphicFrameLocks noChangeAspect="1"/>
          </p:cNvGraphicFramePr>
          <p:nvPr>
            <p:extLst/>
          </p:nvPr>
        </p:nvGraphicFramePr>
        <p:xfrm>
          <a:off x="381000" y="5029200"/>
          <a:ext cx="36480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9" name="Equation" r:id="rId18" imgW="3657600" imgH="787320" progId="Equation.DSMT4">
                  <p:embed/>
                </p:oleObj>
              </mc:Choice>
              <mc:Fallback>
                <p:oleObj name="Equation" r:id="rId18" imgW="36576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029200"/>
                        <a:ext cx="364807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321050" y="23622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 </a:t>
            </a:r>
            <a:r>
              <a:rPr lang="en-US" sz="2000" dirty="0" err="1" smtClean="0"/>
              <a:t>rxn</a:t>
            </a:r>
            <a:endParaRPr lang="en-US" sz="2000" dirty="0" smtClean="0"/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Review: Uncompetitive Inhibition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03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3505200" cy="51054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b="1" dirty="0" smtClean="0"/>
              <a:t>Region 1:</a:t>
            </a:r>
            <a:r>
              <a:rPr lang="en-US" sz="2000" dirty="0" smtClean="0"/>
              <a:t> </a:t>
            </a:r>
            <a:r>
              <a:rPr lang="en-US" sz="2000" b="1" dirty="0" smtClean="0"/>
              <a:t>Lag phase</a:t>
            </a:r>
            <a:r>
              <a:rPr lang="en-US" sz="20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microbes are adjusting to the new substrate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 smtClean="0"/>
              <a:t>Region 2</a:t>
            </a:r>
            <a:r>
              <a:rPr lang="en-US" sz="2000" dirty="0" smtClean="0"/>
              <a:t>: </a:t>
            </a:r>
            <a:r>
              <a:rPr lang="en-US" sz="2000" b="1" dirty="0" smtClean="0"/>
              <a:t>Exponential growth phase</a:t>
            </a:r>
            <a:r>
              <a:rPr lang="en-US" sz="2000" dirty="0" smtClean="0"/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microbes have acclimated to the conditions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 smtClean="0"/>
              <a:t>Region 3: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>Stationary phase</a:t>
            </a:r>
            <a:r>
              <a:rPr lang="en-US" sz="20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limiting substrate or oxygen limits the growth rate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 smtClean="0"/>
              <a:t>Region 4</a:t>
            </a:r>
            <a:r>
              <a:rPr lang="en-US" sz="2000" dirty="0" smtClean="0"/>
              <a:t>: </a:t>
            </a:r>
            <a:r>
              <a:rPr lang="en-US" sz="2000" b="1" dirty="0" smtClean="0"/>
              <a:t>Death phase</a:t>
            </a:r>
            <a:r>
              <a:rPr lang="en-US" sz="20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substrate supply is exhausted</a:t>
            </a: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63900" y="1981200"/>
            <a:ext cx="5880100" cy="4181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Review: Kinetics of Microbial Growth (Batch or Semi-Batch)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42"/>
          <p:cNvSpPr txBox="1">
            <a:spLocks/>
          </p:cNvSpPr>
          <p:nvPr/>
        </p:nvSpPr>
        <p:spPr>
          <a:xfrm>
            <a:off x="0" y="0"/>
            <a:ext cx="91440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3383625" y="2819400"/>
            <a:ext cx="8835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</a:rPr>
              <a:t>C</a:t>
            </a:r>
            <a:r>
              <a:rPr lang="en-US" sz="2000" b="1" baseline="-25000" dirty="0" err="1" smtClean="0">
                <a:solidFill>
                  <a:srgbClr val="000000"/>
                </a:solidFill>
              </a:rPr>
              <a:t>C,max</a:t>
            </a:r>
            <a:endParaRPr lang="en-US" sz="2000" b="1" baseline="-25000" dirty="0">
              <a:solidFill>
                <a:srgbClr val="000000"/>
              </a:solidFill>
            </a:endParaRPr>
          </a:p>
        </p:txBody>
      </p:sp>
      <p:sp>
        <p:nvSpPr>
          <p:cNvPr id="8" name="Line 23"/>
          <p:cNvSpPr>
            <a:spLocks noChangeShapeType="1"/>
          </p:cNvSpPr>
          <p:nvPr/>
        </p:nvSpPr>
        <p:spPr bwMode="auto">
          <a:xfrm flipH="1" flipV="1">
            <a:off x="4211548" y="3048000"/>
            <a:ext cx="3200400" cy="796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124200" y="3352800"/>
            <a:ext cx="99257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Log C</a:t>
            </a:r>
            <a:r>
              <a:rPr lang="en-US" sz="2000" baseline="-25000" dirty="0" smtClean="0"/>
              <a:t>C</a:t>
            </a:r>
            <a:endParaRPr lang="en-US" sz="2000" dirty="0" smtClean="0"/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3581400" y="5029200"/>
            <a:ext cx="5886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</a:rPr>
              <a:t>C</a:t>
            </a:r>
            <a:r>
              <a:rPr lang="en-US" sz="2000" b="1" baseline="-25000" dirty="0" smtClean="0">
                <a:solidFill>
                  <a:srgbClr val="000000"/>
                </a:solidFill>
              </a:rPr>
              <a:t>C0</a:t>
            </a:r>
            <a:endParaRPr lang="en-US" sz="2000" b="1" baseline="-25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48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Quantifying Growth Kinetics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945996"/>
            <a:ext cx="8458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Relationship of the specific growth rate to substrate concentration exhibits the form of saturation kinetics</a:t>
            </a:r>
          </a:p>
          <a:p>
            <a:pPr marL="171450" indent="-1714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Assume a single chemical species, S, is growth-rate limiting</a:t>
            </a:r>
          </a:p>
          <a:p>
            <a:pPr marL="171450" indent="-1714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Apply </a:t>
            </a:r>
            <a:r>
              <a:rPr lang="en-US" sz="2000" dirty="0" err="1" smtClean="0"/>
              <a:t>Michaelis-Menten</a:t>
            </a:r>
            <a:r>
              <a:rPr lang="en-US" sz="2000" dirty="0" smtClean="0"/>
              <a:t> kinetics to </a:t>
            </a:r>
            <a:r>
              <a:rPr lang="en-US" sz="2000" dirty="0" smtClean="0"/>
              <a:t>cells→ </a:t>
            </a:r>
            <a:r>
              <a:rPr lang="en-US" sz="2000" dirty="0" smtClean="0"/>
              <a:t>called the </a:t>
            </a:r>
            <a:r>
              <a:rPr lang="en-US" sz="2000" b="1" u="sng" dirty="0" smtClean="0"/>
              <a:t>Monod equation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graphicFrame>
        <p:nvGraphicFramePr>
          <p:cNvPr id="307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666925"/>
              </p:ext>
            </p:extLst>
          </p:nvPr>
        </p:nvGraphicFramePr>
        <p:xfrm>
          <a:off x="3471863" y="2362200"/>
          <a:ext cx="2201862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7" name="Equation" r:id="rId3" imgW="1803240" imgH="698400" progId="Equation.DSMT4">
                  <p:embed/>
                </p:oleObj>
              </mc:Choice>
              <mc:Fallback>
                <p:oleObj name="Equation" r:id="rId3" imgW="18032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3" y="2362200"/>
                        <a:ext cx="2201862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3276600"/>
            <a:ext cx="8229600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err="1" smtClean="0">
                <a:latin typeface="Symbol" pitchFamily="18" charset="2"/>
              </a:rPr>
              <a:t>m</a:t>
            </a:r>
            <a:r>
              <a:rPr lang="en-US" sz="2000" baseline="-25000" dirty="0" err="1" smtClean="0"/>
              <a:t>max</a:t>
            </a:r>
            <a:r>
              <a:rPr lang="en-US" sz="2000" dirty="0" smtClean="0"/>
              <a:t> is the maximum specific growth rate when S&gt;&gt;K</a:t>
            </a:r>
            <a:r>
              <a:rPr lang="en-US" sz="2000" baseline="-25000" dirty="0" smtClean="0"/>
              <a:t>s</a:t>
            </a:r>
            <a:endParaRPr lang="en-US" sz="2000" dirty="0" smtClean="0"/>
          </a:p>
          <a:p>
            <a:pPr marL="111125" indent="-1111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C</a:t>
            </a:r>
            <a:r>
              <a:rPr lang="en-US" sz="2000" baseline="-25000" dirty="0" smtClean="0"/>
              <a:t>S</a:t>
            </a:r>
            <a:r>
              <a:rPr lang="en-US" sz="2000" dirty="0" smtClean="0"/>
              <a:t> is the substrate concentration</a:t>
            </a:r>
          </a:p>
          <a:p>
            <a:pPr marL="111125" indent="-1111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C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is the cell concentration</a:t>
            </a:r>
          </a:p>
          <a:p>
            <a:pPr marL="111125" indent="-1111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K</a:t>
            </a:r>
            <a:r>
              <a:rPr lang="en-US" sz="2000" baseline="-25000" dirty="0" smtClean="0"/>
              <a:t>s</a:t>
            </a:r>
            <a:r>
              <a:rPr lang="en-US" sz="2000" dirty="0" smtClean="0"/>
              <a:t> is the saturation constant or half-velocity constant.  Equals the rate-limiting substrate concentration, S, when the specific growth rate is ½ the maximum</a:t>
            </a:r>
          </a:p>
          <a:p>
            <a:pPr marL="111125" indent="-1111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Semi-empirical, experimental data fits to </a:t>
            </a:r>
            <a:r>
              <a:rPr lang="en-US" sz="2000" dirty="0" smtClean="0"/>
              <a:t>equation</a:t>
            </a:r>
          </a:p>
          <a:p>
            <a:pPr marL="111125" indent="-1111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/>
              <a:t>A</a:t>
            </a:r>
            <a:r>
              <a:rPr lang="en-US" sz="2000" dirty="0" smtClean="0"/>
              <a:t>ssumes </a:t>
            </a:r>
            <a:r>
              <a:rPr lang="en-US" sz="2000" dirty="0" smtClean="0"/>
              <a:t>that a single enzymatic reaction, and therefore substrate conversion by that enzyme, limits the growth-rate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7242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Char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434856"/>
              </p:ext>
            </p:extLst>
          </p:nvPr>
        </p:nvGraphicFramePr>
        <p:xfrm>
          <a:off x="1676400" y="2286000"/>
          <a:ext cx="6486525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7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705318"/>
              </p:ext>
            </p:extLst>
          </p:nvPr>
        </p:nvGraphicFramePr>
        <p:xfrm>
          <a:off x="3221037" y="1447800"/>
          <a:ext cx="1808163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1" name="Equation" r:id="rId4" imgW="1790640" imgH="698400" progId="Equation.DSMT4">
                  <p:embed/>
                </p:oleObj>
              </mc:Choice>
              <mc:Fallback>
                <p:oleObj name="Equation" r:id="rId4" imgW="17906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7" y="1447800"/>
                        <a:ext cx="1808163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Monod Model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ight Brace 25"/>
          <p:cNvSpPr/>
          <p:nvPr/>
        </p:nvSpPr>
        <p:spPr>
          <a:xfrm rot="2640000">
            <a:off x="3371199" y="2892172"/>
            <a:ext cx="286521" cy="2362619"/>
          </a:xfrm>
          <a:prstGeom prst="rightBrace">
            <a:avLst>
              <a:gd name="adj1" fmla="val 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74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776165"/>
              </p:ext>
            </p:extLst>
          </p:nvPr>
        </p:nvGraphicFramePr>
        <p:xfrm>
          <a:off x="68262" y="1506537"/>
          <a:ext cx="2979738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2" name="Equation" r:id="rId6" imgW="2958840" imgH="698400" progId="Equation.DSMT4">
                  <p:embed/>
                </p:oleObj>
              </mc:Choice>
              <mc:Fallback>
                <p:oleObj name="Equation" r:id="rId6" imgW="29588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" y="1506537"/>
                        <a:ext cx="2979738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00025" y="1143000"/>
            <a:ext cx="2363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First-order kinetics:</a:t>
            </a:r>
            <a:endParaRPr lang="en-US" sz="20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1828800" y="2057400"/>
            <a:ext cx="838200" cy="457200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ight Brace 38"/>
          <p:cNvSpPr/>
          <p:nvPr/>
        </p:nvSpPr>
        <p:spPr>
          <a:xfrm rot="16200000">
            <a:off x="3916108" y="996701"/>
            <a:ext cx="286521" cy="2560320"/>
          </a:xfrm>
          <a:prstGeom prst="rightBrace">
            <a:avLst>
              <a:gd name="adj1" fmla="val 0"/>
              <a:gd name="adj2" fmla="val 50000"/>
            </a:avLst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468235"/>
              </p:ext>
            </p:extLst>
          </p:nvPr>
        </p:nvGraphicFramePr>
        <p:xfrm>
          <a:off x="5378450" y="1808163"/>
          <a:ext cx="25749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3" name="Equation" r:id="rId8" imgW="2273040" imgH="368280" progId="Equation.DSMT4">
                  <p:embed/>
                </p:oleObj>
              </mc:Choice>
              <mc:Fallback>
                <p:oleObj name="Equation" r:id="rId8" imgW="22730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1808163"/>
                        <a:ext cx="25749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/>
          <p:cNvCxnSpPr/>
          <p:nvPr/>
        </p:nvCxnSpPr>
        <p:spPr>
          <a:xfrm rot="5400000">
            <a:off x="6324600" y="2514600"/>
            <a:ext cx="457200" cy="1588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486400" y="1428690"/>
            <a:ext cx="2462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Zero-order kinetics: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3411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/>
          </a:bodyPr>
          <a:lstStyle/>
          <a:p>
            <a:r>
              <a:rPr lang="en-GB" altLang="zh-TW" dirty="0" smtClean="0"/>
              <a:t>L11: Thermochemistry for </a:t>
            </a:r>
            <a:br>
              <a:rPr lang="en-GB" altLang="zh-TW" dirty="0" smtClean="0"/>
            </a:br>
            <a:r>
              <a:rPr lang="en-GB" altLang="zh-TW" dirty="0" err="1" smtClean="0"/>
              <a:t>Nonisothermal</a:t>
            </a:r>
            <a:r>
              <a:rPr lang="en-GB" altLang="zh-TW" dirty="0" smtClean="0"/>
              <a:t> Reactor Design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altLang="zh-TW" sz="2000" dirty="0" smtClean="0"/>
              <a:t>The major difference between the design of isothermal and non-isothermal reactors is the evaluation of the </a:t>
            </a:r>
            <a:r>
              <a:rPr lang="en-GB" altLang="zh-TW" sz="2000" b="1" u="sng" dirty="0" smtClean="0"/>
              <a:t>design equation</a:t>
            </a:r>
            <a:r>
              <a:rPr lang="en-GB" altLang="zh-TW" sz="2000" dirty="0" smtClean="0"/>
              <a:t> </a:t>
            </a:r>
          </a:p>
          <a:p>
            <a:pPr lvl="1"/>
            <a:r>
              <a:rPr lang="en-GB" altLang="zh-TW" sz="2000" dirty="0" smtClean="0"/>
              <a:t>What do we do when the temperature varies along the length of a PFR or when heat is removed from a CSTR?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altLang="zh-TW" sz="2000" dirty="0" smtClean="0">
                <a:solidFill>
                  <a:srgbClr val="FF0000"/>
                </a:solidFill>
              </a:rPr>
              <a:t>Today we will start </a:t>
            </a:r>
            <a:r>
              <a:rPr lang="en-GB" altLang="zh-TW" sz="2000" dirty="0" err="1" smtClean="0">
                <a:solidFill>
                  <a:srgbClr val="FF0000"/>
                </a:solidFill>
              </a:rPr>
              <a:t>nonisothermal</a:t>
            </a:r>
            <a:r>
              <a:rPr lang="en-GB" altLang="zh-TW" sz="2000" dirty="0" smtClean="0">
                <a:solidFill>
                  <a:srgbClr val="FF0000"/>
                </a:solidFill>
              </a:rPr>
              <a:t> reactor design by reviewing energy balances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altLang="zh-TW" sz="2000" dirty="0" smtClean="0">
                <a:solidFill>
                  <a:srgbClr val="0000FF"/>
                </a:solidFill>
              </a:rPr>
              <a:t>Monday we will use the energy balance to design </a:t>
            </a:r>
            <a:r>
              <a:rPr lang="en-GB" altLang="zh-TW" sz="2000" dirty="0" err="1" smtClean="0">
                <a:solidFill>
                  <a:srgbClr val="0000FF"/>
                </a:solidFill>
              </a:rPr>
              <a:t>nonisothermal</a:t>
            </a:r>
            <a:r>
              <a:rPr lang="en-GB" altLang="zh-TW" sz="2000" dirty="0" smtClean="0">
                <a:solidFill>
                  <a:srgbClr val="0000FF"/>
                </a:solidFill>
              </a:rPr>
              <a:t> steady-state reactors </a:t>
            </a:r>
          </a:p>
        </p:txBody>
      </p:sp>
      <p:sp>
        <p:nvSpPr>
          <p:cNvPr id="72708" name="Oval 4"/>
          <p:cNvSpPr>
            <a:spLocks noChangeArrowheads="1"/>
          </p:cNvSpPr>
          <p:nvPr/>
        </p:nvSpPr>
        <p:spPr bwMode="auto">
          <a:xfrm>
            <a:off x="833805" y="4953000"/>
            <a:ext cx="2716823" cy="914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GB" altLang="zh-TW" sz="1800"/>
              <a:t>Nonisothermal</a:t>
            </a:r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>
            <a:off x="3799743" y="5459412"/>
            <a:ext cx="166760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Oval 6"/>
          <p:cNvSpPr>
            <a:spLocks noChangeArrowheads="1"/>
          </p:cNvSpPr>
          <p:nvPr/>
        </p:nvSpPr>
        <p:spPr bwMode="auto">
          <a:xfrm>
            <a:off x="5723793" y="5005387"/>
            <a:ext cx="2716823" cy="914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GB" altLang="zh-TW" sz="1800" dirty="0"/>
              <a:t>Energy balance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BE 424 sp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sp 09</Template>
  <TotalTime>2629</TotalTime>
  <Words>1511</Words>
  <Application>Microsoft Office PowerPoint</Application>
  <PresentationFormat>On-screen Show (4:3)</PresentationFormat>
  <Paragraphs>259</Paragraphs>
  <Slides>27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Symbol</vt:lpstr>
      <vt:lpstr>Times New Roman</vt:lpstr>
      <vt:lpstr>ChBE 424 sp 09</vt:lpstr>
      <vt:lpstr>Equation</vt:lpstr>
      <vt:lpstr>Review: Rate Equation for Enzymatic Reaction</vt:lpstr>
      <vt:lpstr>Review: Lineweaver-Burk Equation</vt:lpstr>
      <vt:lpstr>Review: Competitive Inhibition</vt:lpstr>
      <vt:lpstr>Review: Noncompetitive Inhibition</vt:lpstr>
      <vt:lpstr>Review: Uncompetitive Inhibition</vt:lpstr>
      <vt:lpstr>Review: Kinetics of Microbial Growth (Batch or Semi-Batch)</vt:lpstr>
      <vt:lpstr>Review: Quantifying Growth Kinetics</vt:lpstr>
      <vt:lpstr>Review: Monod Model</vt:lpstr>
      <vt:lpstr>L11: Thermochemistry for  Nonisothermal Reactor Design</vt:lpstr>
      <vt:lpstr>Why do we need to balance energy?</vt:lpstr>
      <vt:lpstr>Clicker Question</vt:lpstr>
      <vt:lpstr>Thermodynamics in a Closed System</vt:lpstr>
      <vt:lpstr>Thermodynamics in an Open System</vt:lpstr>
      <vt:lpstr>The Work Term, Ẇ</vt:lpstr>
      <vt:lpstr>The Energy Term, Ei</vt:lpstr>
      <vt:lpstr>Total Energy Balance</vt:lpstr>
      <vt:lpstr>In Terms of Conversion:</vt:lpstr>
      <vt:lpstr>What is (Hi0 – Hi)?</vt:lpstr>
      <vt:lpstr>What is ΔHRX(T)?</vt:lpstr>
      <vt:lpstr>Example: Calculation of ΔHRX(T) </vt:lpstr>
      <vt:lpstr>Example: Calculation of ΔHRX(T) </vt:lpstr>
      <vt:lpstr>Example: Calculation of ΔHRX(T) </vt:lpstr>
      <vt:lpstr>Q and Hi in Terms of T</vt:lpstr>
      <vt:lpstr>Insert ΔHRX(T) &amp; (Hi0 – Hi) into EB</vt:lpstr>
      <vt:lpstr>Clicker Question</vt:lpstr>
      <vt:lpstr>How do we Handle Q in a CSTR? </vt:lpstr>
      <vt:lpstr>Tubular Reactors (PFR/PBR):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mlkraft2</dc:creator>
  <cp:lastModifiedBy>Mary</cp:lastModifiedBy>
  <cp:revision>194</cp:revision>
  <cp:lastPrinted>2014-10-08T20:22:44Z</cp:lastPrinted>
  <dcterms:created xsi:type="dcterms:W3CDTF">2009-03-03T17:13:35Z</dcterms:created>
  <dcterms:modified xsi:type="dcterms:W3CDTF">2015-09-01T21:10:13Z</dcterms:modified>
</cp:coreProperties>
</file>